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441" r:id="rId3"/>
    <p:sldId id="438" r:id="rId4"/>
    <p:sldId id="449" r:id="rId5"/>
    <p:sldId id="443" r:id="rId6"/>
    <p:sldId id="442" r:id="rId7"/>
    <p:sldId id="439" r:id="rId8"/>
    <p:sldId id="437" r:id="rId9"/>
    <p:sldId id="435" r:id="rId10"/>
    <p:sldId id="436" r:id="rId11"/>
    <p:sldId id="450" r:id="rId12"/>
    <p:sldId id="440" r:id="rId13"/>
    <p:sldId id="451" r:id="rId14"/>
    <p:sldId id="431" r:id="rId15"/>
    <p:sldId id="433" r:id="rId16"/>
    <p:sldId id="454" r:id="rId17"/>
    <p:sldId id="281" r:id="rId18"/>
    <p:sldId id="457" r:id="rId19"/>
    <p:sldId id="455" r:id="rId20"/>
    <p:sldId id="456" r:id="rId21"/>
    <p:sldId id="458" r:id="rId22"/>
    <p:sldId id="659" r:id="rId23"/>
    <p:sldId id="622" r:id="rId24"/>
    <p:sldId id="667" r:id="rId25"/>
    <p:sldId id="657" r:id="rId26"/>
    <p:sldId id="650" r:id="rId27"/>
    <p:sldId id="652" r:id="rId28"/>
    <p:sldId id="651" r:id="rId29"/>
    <p:sldId id="653" r:id="rId30"/>
    <p:sldId id="648" r:id="rId31"/>
    <p:sldId id="649" r:id="rId32"/>
    <p:sldId id="666" r:id="rId33"/>
    <p:sldId id="663" r:id="rId34"/>
    <p:sldId id="664" r:id="rId35"/>
    <p:sldId id="668" r:id="rId36"/>
    <p:sldId id="669" r:id="rId37"/>
    <p:sldId id="670" r:id="rId38"/>
    <p:sldId id="671" r:id="rId39"/>
    <p:sldId id="365" r:id="rId40"/>
    <p:sldId id="424" r:id="rId41"/>
    <p:sldId id="362" r:id="rId42"/>
    <p:sldId id="360" r:id="rId43"/>
    <p:sldId id="359" r:id="rId44"/>
    <p:sldId id="358" r:id="rId45"/>
    <p:sldId id="357" r:id="rId46"/>
    <p:sldId id="356" r:id="rId47"/>
    <p:sldId id="355" r:id="rId48"/>
    <p:sldId id="672" r:id="rId49"/>
    <p:sldId id="353" r:id="rId50"/>
    <p:sldId id="354" r:id="rId51"/>
    <p:sldId id="257" r:id="rId52"/>
    <p:sldId id="698" r:id="rId53"/>
    <p:sldId id="695" r:id="rId54"/>
    <p:sldId id="696" r:id="rId55"/>
    <p:sldId id="697" r:id="rId56"/>
    <p:sldId id="452" r:id="rId57"/>
    <p:sldId id="674" r:id="rId58"/>
    <p:sldId id="690" r:id="rId59"/>
    <p:sldId id="676" r:id="rId60"/>
    <p:sldId id="678" r:id="rId61"/>
    <p:sldId id="680" r:id="rId62"/>
    <p:sldId id="681" r:id="rId63"/>
    <p:sldId id="682" r:id="rId64"/>
    <p:sldId id="683" r:id="rId65"/>
    <p:sldId id="684" r:id="rId66"/>
    <p:sldId id="686" r:id="rId67"/>
    <p:sldId id="687" r:id="rId68"/>
    <p:sldId id="688" r:id="rId69"/>
    <p:sldId id="691" r:id="rId70"/>
    <p:sldId id="692" r:id="rId71"/>
    <p:sldId id="693" r:id="rId72"/>
    <p:sldId id="689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>
        <p:scale>
          <a:sx n="79" d="100"/>
          <a:sy n="79" d="100"/>
        </p:scale>
        <p:origin x="-16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AupLjNTae0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w1H8aIhKN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Nuestro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Mundo: Panoramas (</a:t>
            </a:r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Cultura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ysClr val="windowText" lastClr="000000"/>
                </a:solidFill>
                <a:latin typeface="Eras Medium ITC" panose="020B0602030504020804" pitchFamily="34" charset="0"/>
              </a:rPr>
              <a:t>Capítulo</a:t>
            </a:r>
            <a:r>
              <a:rPr lang="en-US" sz="2800" dirty="0">
                <a:solidFill>
                  <a:sysClr val="windowText" lastClr="000000"/>
                </a:solidFill>
                <a:latin typeface="Eras Medium ITC" panose="020B06020305040208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9268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C9966C-E3F1-4543-A52A-E6DF6CA8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68" y="419763"/>
            <a:ext cx="6054394" cy="59766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84F0F4-16A5-FD4A-9A55-6AA36536F850}"/>
              </a:ext>
            </a:extLst>
          </p:cNvPr>
          <p:cNvCxnSpPr>
            <a:cxnSpLocks/>
          </p:cNvCxnSpPr>
          <p:nvPr/>
        </p:nvCxnSpPr>
        <p:spPr>
          <a:xfrm>
            <a:off x="3617259" y="5501469"/>
            <a:ext cx="349623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797C52-882D-5844-B23F-C33ECFF11AA6}"/>
              </a:ext>
            </a:extLst>
          </p:cNvPr>
          <p:cNvCxnSpPr>
            <a:cxnSpLocks/>
          </p:cNvCxnSpPr>
          <p:nvPr/>
        </p:nvCxnSpPr>
        <p:spPr>
          <a:xfrm>
            <a:off x="3097857" y="5743516"/>
            <a:ext cx="85557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A9DF2C-10C8-2B4E-9A07-90420337098D}"/>
              </a:ext>
            </a:extLst>
          </p:cNvPr>
          <p:cNvCxnSpPr>
            <a:cxnSpLocks/>
          </p:cNvCxnSpPr>
          <p:nvPr/>
        </p:nvCxnSpPr>
        <p:spPr>
          <a:xfrm>
            <a:off x="4208929" y="5743516"/>
            <a:ext cx="243391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4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6209E7-5F81-E645-B67C-CEC23FD4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55733"/>
            <a:ext cx="10785845" cy="51539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8E2D0A-EF0F-0E4B-BD03-0044FF6065C4}"/>
              </a:ext>
            </a:extLst>
          </p:cNvPr>
          <p:cNvSpPr/>
          <p:nvPr/>
        </p:nvSpPr>
        <p:spPr>
          <a:xfrm>
            <a:off x="1607353" y="700391"/>
            <a:ext cx="4630366" cy="1572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BB168A-6E17-9B4A-9610-708B7B385EB3}"/>
              </a:ext>
            </a:extLst>
          </p:cNvPr>
          <p:cNvCxnSpPr>
            <a:cxnSpLocks/>
          </p:cNvCxnSpPr>
          <p:nvPr/>
        </p:nvCxnSpPr>
        <p:spPr>
          <a:xfrm>
            <a:off x="7172316" y="2175563"/>
            <a:ext cx="60008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2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3976B-4563-564B-912B-3B0ACD0E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839" y="182826"/>
            <a:ext cx="5272017" cy="6463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509200-0EB8-1340-9184-D20071987B74}"/>
              </a:ext>
            </a:extLst>
          </p:cNvPr>
          <p:cNvSpPr txBox="1"/>
          <p:nvPr/>
        </p:nvSpPr>
        <p:spPr>
          <a:xfrm>
            <a:off x="1780742" y="2918318"/>
            <a:ext cx="19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(pg. 178)</a:t>
            </a:r>
          </a:p>
        </p:txBody>
      </p:sp>
    </p:spTree>
    <p:extLst>
      <p:ext uri="{BB962C8B-B14F-4D97-AF65-F5344CB8AC3E}">
        <p14:creationId xmlns:p14="http://schemas.microsoft.com/office/powerpoint/2010/main" val="3612377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2DFC4B-21F6-B04C-B9BD-21934BA9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3" y="995286"/>
            <a:ext cx="10822675" cy="5071881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C96F6787-3DB7-534D-AE1A-D50774FDE1AA}"/>
              </a:ext>
            </a:extLst>
          </p:cNvPr>
          <p:cNvSpPr/>
          <p:nvPr/>
        </p:nvSpPr>
        <p:spPr>
          <a:xfrm>
            <a:off x="8756124" y="3744332"/>
            <a:ext cx="2431829" cy="1647940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E14D7B04-F898-414D-989E-2911840B1D09}"/>
              </a:ext>
            </a:extLst>
          </p:cNvPr>
          <p:cNvSpPr/>
          <p:nvPr/>
        </p:nvSpPr>
        <p:spPr>
          <a:xfrm>
            <a:off x="6473689" y="1651473"/>
            <a:ext cx="1975101" cy="1688315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7ED1B594-AAAE-6F48-9908-5F471F581DD6}"/>
              </a:ext>
            </a:extLst>
          </p:cNvPr>
          <p:cNvSpPr/>
          <p:nvPr/>
        </p:nvSpPr>
        <p:spPr>
          <a:xfrm>
            <a:off x="7136690" y="3251226"/>
            <a:ext cx="1632937" cy="1358131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2D257-67AD-4A48-B5A2-297833ABE5AC}"/>
              </a:ext>
            </a:extLst>
          </p:cNvPr>
          <p:cNvSpPr/>
          <p:nvPr/>
        </p:nvSpPr>
        <p:spPr>
          <a:xfrm rot="5400000">
            <a:off x="1814206" y="4253891"/>
            <a:ext cx="2591461" cy="92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13AA7-F6E1-644C-8BA6-042CE851BAB4}"/>
              </a:ext>
            </a:extLst>
          </p:cNvPr>
          <p:cNvSpPr/>
          <p:nvPr/>
        </p:nvSpPr>
        <p:spPr>
          <a:xfrm rot="5400000">
            <a:off x="2839375" y="4271111"/>
            <a:ext cx="2591461" cy="92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28D04-8877-F947-BBC0-53DC4C199893}"/>
              </a:ext>
            </a:extLst>
          </p:cNvPr>
          <p:cNvSpPr/>
          <p:nvPr/>
        </p:nvSpPr>
        <p:spPr>
          <a:xfrm rot="5400000">
            <a:off x="3867009" y="4253890"/>
            <a:ext cx="2591461" cy="92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756C7B33-22ED-0D43-9D92-97A2AE429CD3}"/>
              </a:ext>
            </a:extLst>
          </p:cNvPr>
          <p:cNvSpPr/>
          <p:nvPr/>
        </p:nvSpPr>
        <p:spPr>
          <a:xfrm>
            <a:off x="4604872" y="3930291"/>
            <a:ext cx="1123575" cy="332427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4AAC6D9C-345C-FE40-A413-F0F0C94B444C}"/>
              </a:ext>
            </a:extLst>
          </p:cNvPr>
          <p:cNvSpPr/>
          <p:nvPr/>
        </p:nvSpPr>
        <p:spPr>
          <a:xfrm>
            <a:off x="4499480" y="5100186"/>
            <a:ext cx="1123575" cy="332427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848BAEA7-8FA4-3E48-A591-5D4F2167CB00}"/>
              </a:ext>
            </a:extLst>
          </p:cNvPr>
          <p:cNvSpPr/>
          <p:nvPr/>
        </p:nvSpPr>
        <p:spPr>
          <a:xfrm>
            <a:off x="4566028" y="4187133"/>
            <a:ext cx="962210" cy="332427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DA7725-2A44-3F4B-8E74-BC49CD1CC2CD}"/>
              </a:ext>
            </a:extLst>
          </p:cNvPr>
          <p:cNvCxnSpPr>
            <a:cxnSpLocks/>
          </p:cNvCxnSpPr>
          <p:nvPr/>
        </p:nvCxnSpPr>
        <p:spPr>
          <a:xfrm>
            <a:off x="1280577" y="4470573"/>
            <a:ext cx="123402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onut 12">
            <a:extLst>
              <a:ext uri="{FF2B5EF4-FFF2-40B4-BE49-F238E27FC236}">
                <a16:creationId xmlns:a16="http://schemas.microsoft.com/office/drawing/2014/main" id="{7BE1F6E4-F619-7B49-83A4-0EB9376A95D4}"/>
              </a:ext>
            </a:extLst>
          </p:cNvPr>
          <p:cNvSpPr/>
          <p:nvPr/>
        </p:nvSpPr>
        <p:spPr>
          <a:xfrm>
            <a:off x="2438317" y="4423688"/>
            <a:ext cx="1238738" cy="809793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47DC247E-35B2-0547-95F5-F6D13D67AD00}"/>
              </a:ext>
            </a:extLst>
          </p:cNvPr>
          <p:cNvSpPr/>
          <p:nvPr/>
        </p:nvSpPr>
        <p:spPr>
          <a:xfrm>
            <a:off x="4465929" y="4404977"/>
            <a:ext cx="1238738" cy="809793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5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B9D5D8-FA3E-D24E-A40A-B1493A5DD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58" y="1417705"/>
            <a:ext cx="10896600" cy="40879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E349E8-B6FF-F047-B86C-13EA5CC5131B}"/>
              </a:ext>
            </a:extLst>
          </p:cNvPr>
          <p:cNvSpPr/>
          <p:nvPr/>
        </p:nvSpPr>
        <p:spPr>
          <a:xfrm>
            <a:off x="1466108" y="3157016"/>
            <a:ext cx="4134591" cy="353628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Panamá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B162D-72D2-8640-B190-824876CEBEDE}"/>
              </a:ext>
            </a:extLst>
          </p:cNvPr>
          <p:cNvSpPr/>
          <p:nvPr/>
        </p:nvSpPr>
        <p:spPr>
          <a:xfrm>
            <a:off x="1482436" y="4057889"/>
            <a:ext cx="4134591" cy="353628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Nicaragua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FA746F-FE95-6041-8A71-30570A1C6963}"/>
              </a:ext>
            </a:extLst>
          </p:cNvPr>
          <p:cNvSpPr/>
          <p:nvPr/>
        </p:nvSpPr>
        <p:spPr>
          <a:xfrm>
            <a:off x="1466107" y="4958762"/>
            <a:ext cx="4134591" cy="353628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la flora y la fauna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F0E2A-EEFB-624B-A21A-C7CD5D4C8B1D}"/>
              </a:ext>
            </a:extLst>
          </p:cNvPr>
          <p:cNvSpPr/>
          <p:nvPr/>
        </p:nvSpPr>
        <p:spPr>
          <a:xfrm>
            <a:off x="6079669" y="3137806"/>
            <a:ext cx="4697188" cy="405495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el </a:t>
            </a:r>
            <a:r>
              <a:rPr lang="en-US" sz="2800" dirty="0" err="1">
                <a:latin typeface="Eras Demi ITC" panose="020B0805030504020804" pitchFamily="34" charset="0"/>
              </a:rPr>
              <a:t>centenario</a:t>
            </a:r>
            <a:r>
              <a:rPr lang="en-US" sz="2800" dirty="0">
                <a:latin typeface="Eras Demi ITC" panose="020B0805030504020804" pitchFamily="34" charset="0"/>
              </a:rPr>
              <a:t>      </a:t>
            </a:r>
            <a:r>
              <a:rPr lang="en-US" sz="2800" dirty="0" err="1">
                <a:latin typeface="Eras Demi ITC" panose="020B0805030504020804" pitchFamily="34" charset="0"/>
              </a:rPr>
              <a:t>expansión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8E775A-DFC9-6744-9EF8-A95C3DE691DC}"/>
              </a:ext>
            </a:extLst>
          </p:cNvPr>
          <p:cNvSpPr/>
          <p:nvPr/>
        </p:nvSpPr>
        <p:spPr>
          <a:xfrm>
            <a:off x="6079669" y="4074218"/>
            <a:ext cx="4697188" cy="353628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un </a:t>
            </a:r>
            <a:r>
              <a:rPr lang="en-US" sz="2800" dirty="0" err="1">
                <a:latin typeface="Eras Demi ITC" panose="020B0805030504020804" pitchFamily="34" charset="0"/>
              </a:rPr>
              <a:t>volcán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602099-22E4-9046-B267-7E51F3D74A64}"/>
              </a:ext>
            </a:extLst>
          </p:cNvPr>
          <p:cNvSpPr/>
          <p:nvPr/>
        </p:nvSpPr>
        <p:spPr>
          <a:xfrm>
            <a:off x="6079668" y="4926104"/>
            <a:ext cx="4697189" cy="386286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Costa Rica y Panamá</a:t>
            </a:r>
          </a:p>
        </p:txBody>
      </p:sp>
      <p:sp>
        <p:nvSpPr>
          <p:cNvPr id="15" name="Curved Left Arrow 14">
            <a:extLst>
              <a:ext uri="{FF2B5EF4-FFF2-40B4-BE49-F238E27FC236}">
                <a16:creationId xmlns:a16="http://schemas.microsoft.com/office/drawing/2014/main" id="{9048C834-4B35-E54E-9FB0-F45F6EABF5D7}"/>
              </a:ext>
            </a:extLst>
          </p:cNvPr>
          <p:cNvSpPr/>
          <p:nvPr/>
        </p:nvSpPr>
        <p:spPr>
          <a:xfrm rot="3268231">
            <a:off x="7963825" y="2156493"/>
            <a:ext cx="353546" cy="1200995"/>
          </a:xfrm>
          <a:prstGeom prst="curvedLeftArrow">
            <a:avLst>
              <a:gd name="adj1" fmla="val 0"/>
              <a:gd name="adj2" fmla="val 39313"/>
              <a:gd name="adj3" fmla="val 25000"/>
            </a:avLst>
          </a:prstGeom>
          <a:scene3d>
            <a:camera prst="orthographicFront">
              <a:rot lat="1157466" lon="20645075" rev="1047712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4A704337-6FB9-5F4A-B380-E2C4AA3E5BB5}"/>
              </a:ext>
            </a:extLst>
          </p:cNvPr>
          <p:cNvSpPr/>
          <p:nvPr/>
        </p:nvSpPr>
        <p:spPr>
          <a:xfrm rot="17944249">
            <a:off x="9843251" y="2195075"/>
            <a:ext cx="250686" cy="1112341"/>
          </a:xfrm>
          <a:prstGeom prst="curvedLeftArrow">
            <a:avLst>
              <a:gd name="adj1" fmla="val 0"/>
              <a:gd name="adj2" fmla="val 45476"/>
              <a:gd name="adj3" fmla="val 25000"/>
            </a:avLst>
          </a:prstGeom>
          <a:scene3d>
            <a:camera prst="orthographicFront">
              <a:rot lat="20999997" lon="10799999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AF540-5BF3-074F-9EF1-DFE6F75AC875}"/>
              </a:ext>
            </a:extLst>
          </p:cNvPr>
          <p:cNvSpPr txBox="1"/>
          <p:nvPr/>
        </p:nvSpPr>
        <p:spPr>
          <a:xfrm>
            <a:off x="2374335" y="491251"/>
            <a:ext cx="19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(pg. 179)</a:t>
            </a:r>
          </a:p>
        </p:txBody>
      </p:sp>
    </p:spTree>
    <p:extLst>
      <p:ext uri="{BB962C8B-B14F-4D97-AF65-F5344CB8AC3E}">
        <p14:creationId xmlns:p14="http://schemas.microsoft.com/office/powerpoint/2010/main" val="21973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  <p:bldP spid="12" grpId="1" animBg="1"/>
      <p:bldP spid="13" grpId="1" animBg="1"/>
      <p:bldP spid="14" grpI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0EF05B-851A-A544-97FC-C3FB0223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2" y="217663"/>
            <a:ext cx="10231899" cy="62647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E100BE-3E44-7A49-B1FF-255131C3D76E}"/>
              </a:ext>
            </a:extLst>
          </p:cNvPr>
          <p:cNvSpPr/>
          <p:nvPr/>
        </p:nvSpPr>
        <p:spPr>
          <a:xfrm>
            <a:off x="1894106" y="3911604"/>
            <a:ext cx="8506009" cy="43180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atin typeface="Eras Demi ITC" panose="020B0805030504020804" pitchFamily="34" charset="0"/>
              </a:rPr>
              <a:t>Nicaragua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es</a:t>
            </a:r>
            <a:r>
              <a:rPr lang="en-US" sz="2800" dirty="0">
                <a:latin typeface="Eras Demi ITC" panose="020B0805030504020804" pitchFamily="34" charset="0"/>
              </a:rPr>
              <a:t> el </a:t>
            </a:r>
            <a:r>
              <a:rPr lang="en-US" sz="2800" dirty="0" err="1">
                <a:latin typeface="Eras Demi ITC" panose="020B0805030504020804" pitchFamily="34" charset="0"/>
              </a:rPr>
              <a:t>país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más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grande</a:t>
            </a:r>
            <a:r>
              <a:rPr lang="en-US" sz="2800" dirty="0">
                <a:latin typeface="Eras Demi ITC" panose="020B0805030504020804" pitchFamily="34" charset="0"/>
              </a:rPr>
              <a:t> de </a:t>
            </a:r>
            <a:r>
              <a:rPr lang="en-US" sz="2800" dirty="0" err="1">
                <a:latin typeface="Eras Demi ITC" panose="020B0805030504020804" pitchFamily="34" charset="0"/>
              </a:rPr>
              <a:t>Centroamérica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D184EB-E343-EC48-AED3-C9D7A3435A89}"/>
              </a:ext>
            </a:extLst>
          </p:cNvPr>
          <p:cNvSpPr/>
          <p:nvPr/>
        </p:nvSpPr>
        <p:spPr>
          <a:xfrm>
            <a:off x="1910435" y="4634596"/>
            <a:ext cx="8506009" cy="43180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atin typeface="Eras Demi ITC" panose="020B0805030504020804" pitchFamily="34" charset="0"/>
              </a:rPr>
              <a:t>El Lago de Nicaragua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es</a:t>
            </a:r>
            <a:r>
              <a:rPr lang="en-US" sz="2800" dirty="0">
                <a:latin typeface="Eras Demi ITC" panose="020B0805030504020804" pitchFamily="34" charset="0"/>
              </a:rPr>
              <a:t> el </a:t>
            </a:r>
            <a:r>
              <a:rPr lang="en-US" sz="2800" dirty="0" err="1">
                <a:latin typeface="Eras Demi ITC" panose="020B0805030504020804" pitchFamily="34" charset="0"/>
              </a:rPr>
              <a:t>lago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más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grande</a:t>
            </a:r>
            <a:r>
              <a:rPr lang="en-US" sz="2800" dirty="0">
                <a:latin typeface="Eras Demi ITC" panose="020B0805030504020804" pitchFamily="34" charset="0"/>
              </a:rPr>
              <a:t> de Nicaragua.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90CFD4-5F7C-EF4B-82A8-738FF33A19CA}"/>
              </a:ext>
            </a:extLst>
          </p:cNvPr>
          <p:cNvSpPr/>
          <p:nvPr/>
        </p:nvSpPr>
        <p:spPr>
          <a:xfrm>
            <a:off x="1910435" y="5373917"/>
            <a:ext cx="8506009" cy="43180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atin typeface="Eras Demi ITC" panose="020B0805030504020804" pitchFamily="34" charset="0"/>
              </a:rPr>
              <a:t>El Salvador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es</a:t>
            </a:r>
            <a:r>
              <a:rPr lang="en-US" sz="2800" dirty="0">
                <a:latin typeface="Eras Demi ITC" panose="020B0805030504020804" pitchFamily="34" charset="0"/>
              </a:rPr>
              <a:t> el </a:t>
            </a:r>
            <a:r>
              <a:rPr lang="en-US" sz="2800" dirty="0" err="1">
                <a:latin typeface="Eras Demi ITC" panose="020B0805030504020804" pitchFamily="34" charset="0"/>
              </a:rPr>
              <a:t>país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más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pequeño</a:t>
            </a:r>
            <a:r>
              <a:rPr lang="en-US" sz="2800" dirty="0">
                <a:latin typeface="Eras Demi ITC" panose="020B0805030504020804" pitchFamily="34" charset="0"/>
              </a:rPr>
              <a:t> de </a:t>
            </a:r>
            <a:r>
              <a:rPr lang="en-US" sz="2800" dirty="0" err="1">
                <a:latin typeface="Eras Demi ITC" panose="020B0805030504020804" pitchFamily="34" charset="0"/>
              </a:rPr>
              <a:t>Centroamérica</a:t>
            </a:r>
            <a:r>
              <a:rPr lang="en-US" sz="28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074328-CA9E-7145-9263-25308172D95B}"/>
              </a:ext>
            </a:extLst>
          </p:cNvPr>
          <p:cNvSpPr/>
          <p:nvPr/>
        </p:nvSpPr>
        <p:spPr>
          <a:xfrm>
            <a:off x="1894106" y="6113238"/>
            <a:ext cx="8506009" cy="369207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atin typeface="Eras Demi ITC" panose="020B0805030504020804" pitchFamily="34" charset="0"/>
              </a:rPr>
              <a:t>Panamá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es</a:t>
            </a:r>
            <a:r>
              <a:rPr lang="en-US" sz="2800" dirty="0">
                <a:latin typeface="Eras Demi ITC" panose="020B0805030504020804" pitchFamily="34" charset="0"/>
              </a:rPr>
              <a:t> el </a:t>
            </a:r>
            <a:r>
              <a:rPr lang="en-US" sz="2800" dirty="0" err="1">
                <a:latin typeface="Eras Demi ITC" panose="020B0805030504020804" pitchFamily="34" charset="0"/>
              </a:rPr>
              <a:t>país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más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estrecho</a:t>
            </a:r>
            <a:r>
              <a:rPr lang="en-US" sz="28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A61F1-3151-0B49-8952-552A00189707}"/>
              </a:ext>
            </a:extLst>
          </p:cNvPr>
          <p:cNvSpPr txBox="1"/>
          <p:nvPr/>
        </p:nvSpPr>
        <p:spPr>
          <a:xfrm>
            <a:off x="1672204" y="262645"/>
            <a:ext cx="19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(pg. 173)</a:t>
            </a:r>
          </a:p>
        </p:txBody>
      </p:sp>
    </p:spTree>
    <p:extLst>
      <p:ext uri="{BB962C8B-B14F-4D97-AF65-F5344CB8AC3E}">
        <p14:creationId xmlns:p14="http://schemas.microsoft.com/office/powerpoint/2010/main" val="11984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6B1E42-99C9-D04B-A8DA-C51C4FCC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62" y="752861"/>
            <a:ext cx="9536793" cy="5190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299D8C-E296-2643-AC3B-2908A9C0A848}"/>
              </a:ext>
            </a:extLst>
          </p:cNvPr>
          <p:cNvSpPr/>
          <p:nvPr/>
        </p:nvSpPr>
        <p:spPr>
          <a:xfrm>
            <a:off x="3196936" y="2520201"/>
            <a:ext cx="7400307" cy="43527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San José, Managua, Panamá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3C3CF4-6D0D-5F41-A06A-0476CBDB1AC0}"/>
              </a:ext>
            </a:extLst>
          </p:cNvPr>
          <p:cNvSpPr/>
          <p:nvPr/>
        </p:nvSpPr>
        <p:spPr>
          <a:xfrm>
            <a:off x="3196936" y="3299243"/>
            <a:ext cx="7400307" cy="43527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el Caribe y el </a:t>
            </a:r>
            <a:r>
              <a:rPr lang="en-US" sz="2800" dirty="0" err="1">
                <a:latin typeface="Eras Demi ITC" panose="020B0805030504020804" pitchFamily="34" charset="0"/>
              </a:rPr>
              <a:t>Pacífico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75C73C-5B1E-7242-B0A2-B5C94E918C2A}"/>
              </a:ext>
            </a:extLst>
          </p:cNvPr>
          <p:cNvSpPr/>
          <p:nvPr/>
        </p:nvSpPr>
        <p:spPr>
          <a:xfrm>
            <a:off x="3196936" y="4078285"/>
            <a:ext cx="7400307" cy="43527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Nicaragua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651A7C-71D2-6E4D-A32B-763F462A704D}"/>
              </a:ext>
            </a:extLst>
          </p:cNvPr>
          <p:cNvSpPr/>
          <p:nvPr/>
        </p:nvSpPr>
        <p:spPr>
          <a:xfrm>
            <a:off x="3196936" y="4860338"/>
            <a:ext cx="7400307" cy="43527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Nicaragua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CC3AD-565F-2746-B828-528305AEA6C0}"/>
              </a:ext>
            </a:extLst>
          </p:cNvPr>
          <p:cNvSpPr/>
          <p:nvPr/>
        </p:nvSpPr>
        <p:spPr>
          <a:xfrm>
            <a:off x="3196935" y="5680216"/>
            <a:ext cx="7400307" cy="435270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del </a:t>
            </a:r>
            <a:r>
              <a:rPr lang="en-US" sz="2800" dirty="0" err="1">
                <a:latin typeface="Eras Demi ITC" panose="020B0805030504020804" pitchFamily="34" charset="0"/>
              </a:rPr>
              <a:t>norte</a:t>
            </a:r>
            <a:r>
              <a:rPr lang="en-US" sz="2800" dirty="0">
                <a:latin typeface="Eras Demi ITC" panose="020B0805030504020804" pitchFamily="34" charset="0"/>
              </a:rPr>
              <a:t> al sur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C41DC-27DD-CC4E-BFC0-DDEB7C438259}"/>
              </a:ext>
            </a:extLst>
          </p:cNvPr>
          <p:cNvSpPr txBox="1"/>
          <p:nvPr/>
        </p:nvSpPr>
        <p:spPr>
          <a:xfrm>
            <a:off x="2374335" y="491251"/>
            <a:ext cx="19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(pg. 179)</a:t>
            </a:r>
          </a:p>
        </p:txBody>
      </p:sp>
    </p:spTree>
    <p:extLst>
      <p:ext uri="{BB962C8B-B14F-4D97-AF65-F5344CB8AC3E}">
        <p14:creationId xmlns:p14="http://schemas.microsoft.com/office/powerpoint/2010/main" val="21503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10" y="1289961"/>
            <a:ext cx="8274955" cy="3135087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Unas</a:t>
            </a:r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vistas 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de </a:t>
            </a:r>
          </a:p>
          <a:p>
            <a:pPr algn="ctr"/>
            <a:r>
              <a:rPr lang="en-US" sz="5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Centroamérica</a:t>
            </a:r>
            <a:endParaRPr lang="en-US" sz="54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383EC-5E28-F141-83BB-B7C43296F99B}"/>
              </a:ext>
            </a:extLst>
          </p:cNvPr>
          <p:cNvSpPr/>
          <p:nvPr/>
        </p:nvSpPr>
        <p:spPr>
          <a:xfrm>
            <a:off x="1289964" y="4767943"/>
            <a:ext cx="9813471" cy="1224643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(¡La </a:t>
            </a:r>
            <a:r>
              <a:rPr lang="en-US" sz="4400" u="sng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flora y fauna</a:t>
            </a:r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son </a:t>
            </a:r>
            <a:r>
              <a:rPr lang="en-US" sz="4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muy</a:t>
            </a:r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importantes</a:t>
            </a:r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19652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8816" y="787402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Costa 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87EF5-06C9-964A-8007-A77BCBA9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445" y="4185915"/>
            <a:ext cx="3973596" cy="2476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22D9B-08F1-864D-8FE0-0EB9E6BE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0" y="4338317"/>
            <a:ext cx="3492500" cy="232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B2C21-859E-0A4F-A95C-221CCAFEE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50" y="1752100"/>
            <a:ext cx="6242734" cy="4154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1556EE-0767-3642-A4C6-BE773CCCD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80" y="377123"/>
            <a:ext cx="3162300" cy="2565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5D1DDE-C049-FC49-948D-8C92776FC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254" y="558608"/>
            <a:ext cx="25654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8129" y="745261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Nicaragua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0678F4-9BAE-AF46-804F-98BEF99C1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498" y="4003192"/>
            <a:ext cx="3672576" cy="2056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906CC2-C1FB-EA40-918C-7AA569907134}"/>
              </a:ext>
            </a:extLst>
          </p:cNvPr>
          <p:cNvSpPr txBox="1"/>
          <p:nvPr/>
        </p:nvSpPr>
        <p:spPr>
          <a:xfrm>
            <a:off x="7360489" y="6092493"/>
            <a:ext cx="301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Lake Nicaragua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155C4-AA51-F946-A2EC-3E3DBE78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19" y="1881939"/>
            <a:ext cx="5664509" cy="424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488FD-8B57-AA41-94D9-ECC5B024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498" y="565646"/>
            <a:ext cx="3672576" cy="2427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2EBBD2-1B13-4742-8558-433A803363D6}"/>
              </a:ext>
            </a:extLst>
          </p:cNvPr>
          <p:cNvSpPr txBox="1"/>
          <p:nvPr/>
        </p:nvSpPr>
        <p:spPr>
          <a:xfrm>
            <a:off x="6899498" y="3003485"/>
            <a:ext cx="38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Granada, Nicaragua</a:t>
            </a:r>
          </a:p>
        </p:txBody>
      </p:sp>
    </p:spTree>
    <p:extLst>
      <p:ext uri="{BB962C8B-B14F-4D97-AF65-F5344CB8AC3E}">
        <p14:creationId xmlns:p14="http://schemas.microsoft.com/office/powerpoint/2010/main" val="35412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35295-2E0F-5449-B968-D6BADD47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49" y="1120930"/>
            <a:ext cx="9650606" cy="46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3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1419" y="561120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Panamá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5F2D4-8EDD-F641-8E86-2326D26B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85" y="4562800"/>
            <a:ext cx="2716123" cy="204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54132-904A-9748-A599-1B6371FF8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58" y="3301480"/>
            <a:ext cx="2327343" cy="2023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B0634-0EE1-0D48-9B44-2622AC287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7" y="1695045"/>
            <a:ext cx="2542905" cy="1962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A2E672-86F7-6E46-BA83-949A329FD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401" y="3880046"/>
            <a:ext cx="3702251" cy="275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3496EA-21D2-5E41-9B59-63F767A41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563" y="416933"/>
            <a:ext cx="4535008" cy="25562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B48762-80BE-5547-B65A-126B534E00F8}"/>
              </a:ext>
            </a:extLst>
          </p:cNvPr>
          <p:cNvSpPr txBox="1"/>
          <p:nvPr/>
        </p:nvSpPr>
        <p:spPr>
          <a:xfrm>
            <a:off x="6556598" y="2973157"/>
            <a:ext cx="38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the Panama Canal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F6D5A3-E28D-9F4B-A69E-BE9CD3BFB0CB}"/>
              </a:ext>
            </a:extLst>
          </p:cNvPr>
          <p:cNvSpPr txBox="1"/>
          <p:nvPr/>
        </p:nvSpPr>
        <p:spPr>
          <a:xfrm>
            <a:off x="4546009" y="5774662"/>
            <a:ext cx="445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Bocas del Toro, Panamá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9D22A-F620-A242-96EE-1EAF712D7287}"/>
              </a:ext>
            </a:extLst>
          </p:cNvPr>
          <p:cNvSpPr txBox="1"/>
          <p:nvPr/>
        </p:nvSpPr>
        <p:spPr>
          <a:xfrm>
            <a:off x="1136861" y="3847388"/>
            <a:ext cx="13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molas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95413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Nuestro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Mundo: Panoramas </a:t>
            </a:r>
            <a: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Chile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(</a:t>
            </a:r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Capítulo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6)</a:t>
            </a:r>
          </a:p>
        </p:txBody>
      </p:sp>
    </p:spTree>
    <p:extLst>
      <p:ext uri="{BB962C8B-B14F-4D97-AF65-F5344CB8AC3E}">
        <p14:creationId xmlns:p14="http://schemas.microsoft.com/office/powerpoint/2010/main" val="2755919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93CFBD-19FF-CF4D-848C-1838A7E52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" y="849546"/>
            <a:ext cx="11208294" cy="540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6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C059B5B-E8C5-2C4B-B13C-19AA9A0B3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0" y="283779"/>
            <a:ext cx="10379981" cy="6252752"/>
          </a:xfrm>
          <a:prstGeom prst="rect">
            <a:avLst/>
          </a:prstGeom>
        </p:spPr>
      </p:pic>
      <p:sp>
        <p:nvSpPr>
          <p:cNvPr id="39" name="Donut 38">
            <a:extLst>
              <a:ext uri="{FF2B5EF4-FFF2-40B4-BE49-F238E27FC236}">
                <a16:creationId xmlns:a16="http://schemas.microsoft.com/office/drawing/2014/main" id="{0ECD0F48-2151-4B45-87FD-6DFA7F18917B}"/>
              </a:ext>
            </a:extLst>
          </p:cNvPr>
          <p:cNvSpPr/>
          <p:nvPr/>
        </p:nvSpPr>
        <p:spPr>
          <a:xfrm>
            <a:off x="6686008" y="2503715"/>
            <a:ext cx="2762792" cy="2808514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E6F25-4323-7D45-9F58-AD3FB4EC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878" y="473918"/>
            <a:ext cx="7721600" cy="6134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17402A-A8BF-9642-B755-423A510E24F1}"/>
              </a:ext>
            </a:extLst>
          </p:cNvPr>
          <p:cNvSpPr/>
          <p:nvPr/>
        </p:nvSpPr>
        <p:spPr>
          <a:xfrm>
            <a:off x="3360057" y="3764902"/>
            <a:ext cx="5509208" cy="26918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DD1DB-DA61-8C41-BEF3-6AD726C81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17" y="518391"/>
            <a:ext cx="6732732" cy="58928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DB06-8730-CF4B-AF0C-A83C65B759FA}"/>
              </a:ext>
            </a:extLst>
          </p:cNvPr>
          <p:cNvCxnSpPr>
            <a:cxnSpLocks/>
          </p:cNvCxnSpPr>
          <p:nvPr/>
        </p:nvCxnSpPr>
        <p:spPr>
          <a:xfrm>
            <a:off x="2850878" y="5613302"/>
            <a:ext cx="244650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9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058A418-60EE-F04B-A533-4D6CFB72C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590" y="0"/>
            <a:ext cx="58468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0A94A0-6B85-6341-98DD-455E309F802C}"/>
              </a:ext>
            </a:extLst>
          </p:cNvPr>
          <p:cNvSpPr txBox="1"/>
          <p:nvPr/>
        </p:nvSpPr>
        <p:spPr>
          <a:xfrm>
            <a:off x="1529256" y="1749973"/>
            <a:ext cx="12538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Pg. 210</a:t>
            </a:r>
          </a:p>
        </p:txBody>
      </p:sp>
    </p:spTree>
    <p:extLst>
      <p:ext uri="{BB962C8B-B14F-4D97-AF65-F5344CB8AC3E}">
        <p14:creationId xmlns:p14="http://schemas.microsoft.com/office/powerpoint/2010/main" val="41979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DF970-9139-7846-AD10-38E8D526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387" y="1240440"/>
            <a:ext cx="5927834" cy="5118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1349B-ABCC-1D4C-BC9C-9028FA343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24" y="268014"/>
            <a:ext cx="4513007" cy="5579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20BA54-83EB-3C43-A0F9-9CCE92693CE0}"/>
              </a:ext>
            </a:extLst>
          </p:cNvPr>
          <p:cNvCxnSpPr>
            <a:cxnSpLocks/>
          </p:cNvCxnSpPr>
          <p:nvPr/>
        </p:nvCxnSpPr>
        <p:spPr>
          <a:xfrm>
            <a:off x="9399128" y="5550956"/>
            <a:ext cx="132429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4D9793-C3FE-F744-B303-6A7018D1009F}"/>
              </a:ext>
            </a:extLst>
          </p:cNvPr>
          <p:cNvCxnSpPr>
            <a:cxnSpLocks/>
          </p:cNvCxnSpPr>
          <p:nvPr/>
        </p:nvCxnSpPr>
        <p:spPr>
          <a:xfrm>
            <a:off x="5444836" y="5849763"/>
            <a:ext cx="234834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2A0C96-4D35-3A41-9A06-556A3ABD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292" y="364671"/>
            <a:ext cx="6032500" cy="6172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075533-62F8-3E41-B5FC-D943FFA08AC9}"/>
              </a:ext>
            </a:extLst>
          </p:cNvPr>
          <p:cNvCxnSpPr>
            <a:cxnSpLocks/>
          </p:cNvCxnSpPr>
          <p:nvPr/>
        </p:nvCxnSpPr>
        <p:spPr>
          <a:xfrm>
            <a:off x="8637128" y="1250109"/>
            <a:ext cx="146976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878727-9621-B04F-98FD-BC7EE6E86C3A}"/>
              </a:ext>
            </a:extLst>
          </p:cNvPr>
          <p:cNvCxnSpPr>
            <a:cxnSpLocks/>
          </p:cNvCxnSpPr>
          <p:nvPr/>
        </p:nvCxnSpPr>
        <p:spPr>
          <a:xfrm>
            <a:off x="9449598" y="2351545"/>
            <a:ext cx="38910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C6E959-2076-D24C-BA85-9CF93B65F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9556">
            <a:off x="678668" y="651266"/>
            <a:ext cx="4355768" cy="2481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58AE6-0C7D-8A4E-BE6E-C656E36FD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0239">
            <a:off x="2888737" y="2353321"/>
            <a:ext cx="2189254" cy="2194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F16C3B-3BAE-BD45-936A-4F8E24414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7399">
            <a:off x="9599438" y="4477276"/>
            <a:ext cx="2160707" cy="1861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5A125-772E-DC49-94DF-E874CD04C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3466">
            <a:off x="682518" y="4270111"/>
            <a:ext cx="3021728" cy="21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0303736-54EF-C847-B5B0-FC6C781EA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82600"/>
            <a:ext cx="6858000" cy="58928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7B1FC-17EA-664D-A9CA-4768B495DD31}"/>
              </a:ext>
            </a:extLst>
          </p:cNvPr>
          <p:cNvCxnSpPr>
            <a:cxnSpLocks/>
          </p:cNvCxnSpPr>
          <p:nvPr/>
        </p:nvCxnSpPr>
        <p:spPr>
          <a:xfrm>
            <a:off x="6531429" y="5683565"/>
            <a:ext cx="153785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EF72F-4BC2-0D46-84BD-88338DC2AB54}"/>
              </a:ext>
            </a:extLst>
          </p:cNvPr>
          <p:cNvCxnSpPr>
            <a:cxnSpLocks/>
          </p:cNvCxnSpPr>
          <p:nvPr/>
        </p:nvCxnSpPr>
        <p:spPr>
          <a:xfrm>
            <a:off x="5533709" y="5966594"/>
            <a:ext cx="186461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3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FA53E2-6076-4B49-A16A-E6DC194AB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81" y="1294019"/>
            <a:ext cx="6092360" cy="530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03141F-2F1C-8C4C-865D-79674A35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30" y="405924"/>
            <a:ext cx="5384800" cy="1155700"/>
          </a:xfrm>
          <a:prstGeom prst="rect">
            <a:avLst/>
          </a:prstGeo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5B32BA79-6747-704B-945A-20A451249042}"/>
              </a:ext>
            </a:extLst>
          </p:cNvPr>
          <p:cNvSpPr/>
          <p:nvPr/>
        </p:nvSpPr>
        <p:spPr>
          <a:xfrm>
            <a:off x="8641871" y="4120849"/>
            <a:ext cx="3046180" cy="2042809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72F551F6-E1B8-894E-B2C1-95A6CA071878}"/>
              </a:ext>
            </a:extLst>
          </p:cNvPr>
          <p:cNvSpPr/>
          <p:nvPr/>
        </p:nvSpPr>
        <p:spPr>
          <a:xfrm>
            <a:off x="6359436" y="2027991"/>
            <a:ext cx="2474069" cy="2092858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DCDFD724-DAAA-E94F-A0DF-A79AE16F04BE}"/>
              </a:ext>
            </a:extLst>
          </p:cNvPr>
          <p:cNvSpPr/>
          <p:nvPr/>
        </p:nvSpPr>
        <p:spPr>
          <a:xfrm>
            <a:off x="7022437" y="3627744"/>
            <a:ext cx="2045465" cy="1683558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74869E-9FDD-5A41-AFED-A7751731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27" y="2027991"/>
            <a:ext cx="2410324" cy="1340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D29407-6A9E-974E-B1C1-3A57E5E50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27" y="5123565"/>
            <a:ext cx="2331219" cy="14667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A7CE9A-789B-E24C-AD1C-4C0410585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41" y="3582525"/>
            <a:ext cx="2287904" cy="13267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2C020B-2831-2343-98D0-D6ABFC044A32}"/>
              </a:ext>
            </a:extLst>
          </p:cNvPr>
          <p:cNvSpPr txBox="1"/>
          <p:nvPr/>
        </p:nvSpPr>
        <p:spPr>
          <a:xfrm>
            <a:off x="2914185" y="2497136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San Jose, Costa Rica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8A8855-F900-6D4F-A04A-FE4B5D1A82F7}"/>
              </a:ext>
            </a:extLst>
          </p:cNvPr>
          <p:cNvSpPr txBox="1"/>
          <p:nvPr/>
        </p:nvSpPr>
        <p:spPr>
          <a:xfrm>
            <a:off x="2860857" y="4028594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Managua, Nicaragua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A3FE62-B606-D741-8C9A-73BE63183415}"/>
              </a:ext>
            </a:extLst>
          </p:cNvPr>
          <p:cNvSpPr txBox="1"/>
          <p:nvPr/>
        </p:nvSpPr>
        <p:spPr>
          <a:xfrm>
            <a:off x="2901959" y="5639635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Panamá, Panama</a:t>
            </a:r>
          </a:p>
        </p:txBody>
      </p:sp>
    </p:spTree>
    <p:extLst>
      <p:ext uri="{BB962C8B-B14F-4D97-AF65-F5344CB8AC3E}">
        <p14:creationId xmlns:p14="http://schemas.microsoft.com/office/powerpoint/2010/main" val="39714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8F97E-FF7D-FB48-B59C-0E7463ED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59" y="236483"/>
            <a:ext cx="5743183" cy="6407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9B3B85-9161-3C47-8703-0CF4B7D78BC2}"/>
              </a:ext>
            </a:extLst>
          </p:cNvPr>
          <p:cNvSpPr txBox="1"/>
          <p:nvPr/>
        </p:nvSpPr>
        <p:spPr>
          <a:xfrm>
            <a:off x="1529256" y="1749973"/>
            <a:ext cx="12538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Pg. 211</a:t>
            </a:r>
          </a:p>
        </p:txBody>
      </p:sp>
    </p:spTree>
    <p:extLst>
      <p:ext uri="{BB962C8B-B14F-4D97-AF65-F5344CB8AC3E}">
        <p14:creationId xmlns:p14="http://schemas.microsoft.com/office/powerpoint/2010/main" val="3557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047BEE-5534-734C-832A-CDAC23CD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8" y="665702"/>
            <a:ext cx="11414234" cy="5587312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50015618-9EF8-2644-9724-C13BF6CADC63}"/>
              </a:ext>
            </a:extLst>
          </p:cNvPr>
          <p:cNvSpPr/>
          <p:nvPr/>
        </p:nvSpPr>
        <p:spPr>
          <a:xfrm>
            <a:off x="4758183" y="3962399"/>
            <a:ext cx="1879683" cy="338667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B07B9-8714-AB48-852C-852A6EAFC7B8}"/>
              </a:ext>
            </a:extLst>
          </p:cNvPr>
          <p:cNvSpPr txBox="1"/>
          <p:nvPr/>
        </p:nvSpPr>
        <p:spPr>
          <a:xfrm>
            <a:off x="1183334" y="1708843"/>
            <a:ext cx="5454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6500 km=over </a:t>
            </a:r>
            <a:r>
              <a:rPr lang="en-US" sz="2400" dirty="0"/>
              <a:t>___________</a:t>
            </a:r>
            <a:r>
              <a:rPr lang="en-US" sz="2400" b="1" dirty="0"/>
              <a:t> long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84513-96C6-A046-8471-702F0316B347}"/>
              </a:ext>
            </a:extLst>
          </p:cNvPr>
          <p:cNvSpPr txBox="1"/>
          <p:nvPr/>
        </p:nvSpPr>
        <p:spPr>
          <a:xfrm>
            <a:off x="457202" y="2222492"/>
            <a:ext cx="6335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(to compare:  the U.S. is less than 3,000 mi. wide!)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9A052-ACDB-6641-A790-E470D01AF4A3}"/>
              </a:ext>
            </a:extLst>
          </p:cNvPr>
          <p:cNvSpPr txBox="1"/>
          <p:nvPr/>
        </p:nvSpPr>
        <p:spPr>
          <a:xfrm>
            <a:off x="3365753" y="1681337"/>
            <a:ext cx="488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4,000 miles</a:t>
            </a:r>
          </a:p>
        </p:txBody>
      </p:sp>
    </p:spTree>
    <p:extLst>
      <p:ext uri="{BB962C8B-B14F-4D97-AF65-F5344CB8AC3E}">
        <p14:creationId xmlns:p14="http://schemas.microsoft.com/office/powerpoint/2010/main" val="166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8F97E-FF7D-FB48-B59C-0E7463ED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59" y="236483"/>
            <a:ext cx="5743183" cy="6407360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7222D21A-0B0A-4D4B-9FA8-94144A51C9B9}"/>
              </a:ext>
            </a:extLst>
          </p:cNvPr>
          <p:cNvSpPr/>
          <p:nvPr/>
        </p:nvSpPr>
        <p:spPr>
          <a:xfrm>
            <a:off x="3619500" y="2793999"/>
            <a:ext cx="3924300" cy="1293863"/>
          </a:xfrm>
          <a:prstGeom prst="frame">
            <a:avLst>
              <a:gd name="adj1" fmla="val 26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81C58-D7D0-2A49-926F-F7FACA15A153}"/>
              </a:ext>
            </a:extLst>
          </p:cNvPr>
          <p:cNvSpPr txBox="1"/>
          <p:nvPr/>
        </p:nvSpPr>
        <p:spPr>
          <a:xfrm>
            <a:off x="1428078" y="1779394"/>
            <a:ext cx="12538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Pg. 210</a:t>
            </a:r>
          </a:p>
        </p:txBody>
      </p:sp>
    </p:spTree>
    <p:extLst>
      <p:ext uri="{BB962C8B-B14F-4D97-AF65-F5344CB8AC3E}">
        <p14:creationId xmlns:p14="http://schemas.microsoft.com/office/powerpoint/2010/main" val="33109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047BEE-5534-734C-832A-CDAC23CD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39" y="-1143002"/>
            <a:ext cx="9549605" cy="4674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6F392F-4007-BB4A-84CB-8DEA399D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7" y="3451521"/>
            <a:ext cx="11059884" cy="2746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F8D00D-570B-4643-BC05-6E2E594DF47E}"/>
              </a:ext>
            </a:extLst>
          </p:cNvPr>
          <p:cNvSpPr/>
          <p:nvPr/>
        </p:nvSpPr>
        <p:spPr>
          <a:xfrm>
            <a:off x="2249882" y="5341418"/>
            <a:ext cx="4134591" cy="343424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Eras Demi ITC" panose="020B0805030504020804" pitchFamily="34" charset="0"/>
              </a:rPr>
              <a:t>frutas</a:t>
            </a:r>
            <a:r>
              <a:rPr lang="en-US" sz="2800" dirty="0">
                <a:latin typeface="Eras Demi ITC" panose="020B0805030504020804" pitchFamily="34" charset="0"/>
              </a:rPr>
              <a:t>, </a:t>
            </a:r>
            <a:r>
              <a:rPr lang="en-US" sz="2800" dirty="0" err="1">
                <a:latin typeface="Eras Demi ITC" panose="020B0805030504020804" pitchFamily="34" charset="0"/>
              </a:rPr>
              <a:t>pescado</a:t>
            </a:r>
            <a:r>
              <a:rPr lang="en-US" sz="2800" dirty="0">
                <a:latin typeface="Eras Demi ITC" panose="020B0805030504020804" pitchFamily="34" charset="0"/>
              </a:rPr>
              <a:t> y vino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5D58D-74A2-A642-B2D4-EDFD977204F1}"/>
              </a:ext>
            </a:extLst>
          </p:cNvPr>
          <p:cNvSpPr/>
          <p:nvPr/>
        </p:nvSpPr>
        <p:spPr>
          <a:xfrm>
            <a:off x="2228110" y="6020786"/>
            <a:ext cx="4156363" cy="358750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Torres del Paine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B57C21-8C1B-5045-AE9E-D5E92B5CAD25}"/>
              </a:ext>
            </a:extLst>
          </p:cNvPr>
          <p:cNvSpPr/>
          <p:nvPr/>
        </p:nvSpPr>
        <p:spPr>
          <a:xfrm>
            <a:off x="7930240" y="4833257"/>
            <a:ext cx="3826331" cy="353118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6,500 </a:t>
            </a:r>
            <a:r>
              <a:rPr lang="en-US" sz="2800">
                <a:latin typeface="Eras Demi ITC" panose="020B0805030504020804" pitchFamily="34" charset="0"/>
              </a:rPr>
              <a:t>kilómetros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91014-E4FA-6A49-ADA7-52D85F11C3B4}"/>
              </a:ext>
            </a:extLst>
          </p:cNvPr>
          <p:cNvSpPr/>
          <p:nvPr/>
        </p:nvSpPr>
        <p:spPr>
          <a:xfrm>
            <a:off x="7886698" y="5529942"/>
            <a:ext cx="3869874" cy="331713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Argentina, Perú y Bolivia</a:t>
            </a:r>
          </a:p>
        </p:txBody>
      </p:sp>
    </p:spTree>
    <p:extLst>
      <p:ext uri="{BB962C8B-B14F-4D97-AF65-F5344CB8AC3E}">
        <p14:creationId xmlns:p14="http://schemas.microsoft.com/office/powerpoint/2010/main" val="10211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047BEE-5534-734C-832A-CDAC23CD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39" y="-1143002"/>
            <a:ext cx="9549605" cy="4674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85A3-0EFD-0343-94EE-05AD6BE12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6" y="3393666"/>
            <a:ext cx="11932675" cy="29329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DF2C9A-5099-874A-9003-92FE90439AC8}"/>
              </a:ext>
            </a:extLst>
          </p:cNvPr>
          <p:cNvSpPr/>
          <p:nvPr/>
        </p:nvSpPr>
        <p:spPr>
          <a:xfrm>
            <a:off x="3889235" y="4763386"/>
            <a:ext cx="2707507" cy="396446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Santiago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D0570-9BBD-7143-8D53-BA72A6FD0041}"/>
              </a:ext>
            </a:extLst>
          </p:cNvPr>
          <p:cNvSpPr/>
          <p:nvPr/>
        </p:nvSpPr>
        <p:spPr>
          <a:xfrm>
            <a:off x="1942630" y="6074538"/>
            <a:ext cx="4134591" cy="353628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El </a:t>
            </a:r>
            <a:r>
              <a:rPr lang="en-US" sz="2800" dirty="0" err="1">
                <a:latin typeface="Eras Demi ITC" panose="020B0805030504020804" pitchFamily="34" charset="0"/>
              </a:rPr>
              <a:t>Océano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Pacífico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819590-74C5-5C40-8315-C29E7E1E2314}"/>
              </a:ext>
            </a:extLst>
          </p:cNvPr>
          <p:cNvSpPr/>
          <p:nvPr/>
        </p:nvSpPr>
        <p:spPr>
          <a:xfrm>
            <a:off x="7431480" y="5159832"/>
            <a:ext cx="4134591" cy="353628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Argentina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BB441C-19EC-B64B-9493-977BB135C357}"/>
              </a:ext>
            </a:extLst>
          </p:cNvPr>
          <p:cNvSpPr/>
          <p:nvPr/>
        </p:nvSpPr>
        <p:spPr>
          <a:xfrm>
            <a:off x="7431480" y="6084928"/>
            <a:ext cx="4134591" cy="353628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¡</a:t>
            </a:r>
            <a:r>
              <a:rPr lang="en-US" sz="2800" dirty="0" err="1">
                <a:latin typeface="Eras Demi ITC" panose="020B0805030504020804" pitchFamily="34" charset="0"/>
              </a:rPr>
              <a:t>Muy</a:t>
            </a:r>
            <a:r>
              <a:rPr lang="en-US" sz="2800" dirty="0">
                <a:latin typeface="Eras Demi ITC" panose="020B0805030504020804" pitchFamily="34" charset="0"/>
              </a:rPr>
              <a:t>, </a:t>
            </a:r>
            <a:r>
              <a:rPr lang="en-US" sz="2800" dirty="0" err="1">
                <a:latin typeface="Eras Demi ITC" panose="020B0805030504020804" pitchFamily="34" charset="0"/>
              </a:rPr>
              <a:t>muy</a:t>
            </a:r>
            <a:r>
              <a:rPr lang="en-US" sz="2800" dirty="0">
                <a:latin typeface="Eras Demi ITC" panose="020B0805030504020804" pitchFamily="34" charset="0"/>
              </a:rPr>
              <a:t>, </a:t>
            </a:r>
            <a:r>
              <a:rPr lang="en-US" sz="2800" dirty="0" err="1">
                <a:latin typeface="Eras Demi ITC" panose="020B0805030504020804" pitchFamily="34" charset="0"/>
              </a:rPr>
              <a:t>muy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frío</a:t>
            </a:r>
            <a:r>
              <a:rPr lang="en-US" sz="2800" dirty="0">
                <a:latin typeface="Eras Demi ITC" panose="020B08050305040208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026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6488" y="1355271"/>
            <a:ext cx="8274955" cy="3967843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Unas</a:t>
            </a:r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vistas 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de 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952986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5055" y="3016908"/>
            <a:ext cx="3102485" cy="796471"/>
          </a:xfrm>
          <a:prstGeom prst="rect">
            <a:avLst/>
          </a:prstGeom>
          <a:solidFill>
            <a:srgbClr val="18798D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Chile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057CA-2D7A-584D-91EA-116A7199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4" y="689811"/>
            <a:ext cx="3742297" cy="2250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41105-AB8E-E343-B674-AE978440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73" y="292483"/>
            <a:ext cx="4019853" cy="2270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F869E1-C0B8-D54B-81E6-9A318C9AC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458" y="657350"/>
            <a:ext cx="3468600" cy="22974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123F46-A14D-E34F-9922-DE1798BED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255" y="3145515"/>
            <a:ext cx="3297803" cy="22126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E2CC11-7C83-BE4D-8FE0-5516C4394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524" y="4251829"/>
            <a:ext cx="3878577" cy="25790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B21FBE-7BE8-9F44-BDEB-9DE3A9E3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049" y="4382232"/>
            <a:ext cx="3393894" cy="22552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87239-5CC1-6641-9CF2-011F69F69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499" y="3039502"/>
            <a:ext cx="2966136" cy="206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95196-9E83-5948-831F-E2140D473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848651"/>
            <a:ext cx="11291455" cy="54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69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4657" y="1180216"/>
            <a:ext cx="9781309" cy="439189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Nuestro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Mundo: </a:t>
            </a:r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Capítulo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7</a:t>
            </a:r>
            <a:b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</a:t>
            </a:r>
            <a: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Las Islas </a:t>
            </a:r>
            <a:r>
              <a:rPr lang="en-US" u="sng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Hispánicas</a:t>
            </a:r>
            <a: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del Caribe:</a:t>
            </a:r>
            <a:b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	</a:t>
            </a:r>
            <a: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Cuba</a:t>
            </a:r>
            <a:b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	Puerto Rico</a:t>
            </a:r>
            <a:b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	La </a:t>
            </a:r>
            <a:r>
              <a:rPr lang="en-US" sz="4000" i="1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República</a:t>
            </a:r>
            <a: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</a:t>
            </a:r>
            <a:r>
              <a:rPr lang="en-US" sz="4000" i="1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Dominicana</a:t>
            </a:r>
            <a:endParaRPr lang="en-US" sz="4000" i="1" dirty="0">
              <a:ln>
                <a:solidFill>
                  <a:sysClr val="windowText" lastClr="000000"/>
                </a:solidFill>
              </a:ln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24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urlz MT" panose="04040404050702020202" pitchFamily="82" charset="0"/>
              </a:rPr>
              <a:t>¿</a:t>
            </a:r>
            <a:r>
              <a:rPr lang="en-US" b="1" dirty="0" err="1">
                <a:latin typeface="Curlz MT" panose="04040404050702020202" pitchFamily="82" charset="0"/>
              </a:rPr>
              <a:t>En</a:t>
            </a:r>
            <a:r>
              <a:rPr lang="en-US" b="1" dirty="0">
                <a:latin typeface="Curlz MT" panose="04040404050702020202" pitchFamily="82" charset="0"/>
              </a:rPr>
              <a:t> </a:t>
            </a:r>
            <a:r>
              <a:rPr lang="en-US" b="1" dirty="0" err="1">
                <a:latin typeface="Curlz MT" panose="04040404050702020202" pitchFamily="82" charset="0"/>
              </a:rPr>
              <a:t>dónde</a:t>
            </a:r>
            <a:r>
              <a:rPr lang="en-US" b="1" dirty="0">
                <a:latin typeface="Curlz MT" panose="04040404050702020202" pitchFamily="82" charset="0"/>
              </a:rPr>
              <a:t> </a:t>
            </a:r>
            <a:r>
              <a:rPr lang="en-US" b="1" dirty="0" err="1">
                <a:latin typeface="Curlz MT" panose="04040404050702020202" pitchFamily="82" charset="0"/>
              </a:rPr>
              <a:t>están</a:t>
            </a:r>
            <a:r>
              <a:rPr lang="en-US" b="1" dirty="0">
                <a:latin typeface="Curlz MT" panose="04040404050702020202" pitchFamily="8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675BC7-3EC5-CF44-9DC2-BB28851BD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8" y="131541"/>
            <a:ext cx="10767238" cy="6600080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EC9B9A35-5B22-6846-AB44-F09484F4673C}"/>
              </a:ext>
            </a:extLst>
          </p:cNvPr>
          <p:cNvSpPr/>
          <p:nvPr/>
        </p:nvSpPr>
        <p:spPr>
          <a:xfrm>
            <a:off x="9216557" y="1318184"/>
            <a:ext cx="2117750" cy="2084235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059C73-25ED-A64C-8C48-EF54B82A1536}"/>
              </a:ext>
            </a:extLst>
          </p:cNvPr>
          <p:cNvCxnSpPr>
            <a:cxnSpLocks/>
          </p:cNvCxnSpPr>
          <p:nvPr/>
        </p:nvCxnSpPr>
        <p:spPr>
          <a:xfrm>
            <a:off x="2429301" y="3857541"/>
            <a:ext cx="1433015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65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6AFED3-18BC-7D41-8CB9-945F3D06E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69" y="209834"/>
            <a:ext cx="5356083" cy="6420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39FA73-A63E-8D44-BB34-07AFA191CA97}"/>
              </a:ext>
            </a:extLst>
          </p:cNvPr>
          <p:cNvSpPr txBox="1"/>
          <p:nvPr/>
        </p:nvSpPr>
        <p:spPr>
          <a:xfrm>
            <a:off x="1296649" y="3089120"/>
            <a:ext cx="19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(pg. 151)</a:t>
            </a:r>
          </a:p>
        </p:txBody>
      </p:sp>
    </p:spTree>
    <p:extLst>
      <p:ext uri="{BB962C8B-B14F-4D97-AF65-F5344CB8AC3E}">
        <p14:creationId xmlns:p14="http://schemas.microsoft.com/office/powerpoint/2010/main" val="101374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442456" y="268086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Cuba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ED361-C151-B848-A58E-AC11717F6D1D}"/>
              </a:ext>
            </a:extLst>
          </p:cNvPr>
          <p:cNvSpPr txBox="1">
            <a:spLocks/>
          </p:cNvSpPr>
          <p:nvPr/>
        </p:nvSpPr>
        <p:spPr>
          <a:xfrm>
            <a:off x="5097200" y="268086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Puerto Rico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E08086-0F33-D74F-B5F2-10EA6FB5A804}"/>
              </a:ext>
            </a:extLst>
          </p:cNvPr>
          <p:cNvSpPr txBox="1">
            <a:spLocks/>
          </p:cNvSpPr>
          <p:nvPr/>
        </p:nvSpPr>
        <p:spPr>
          <a:xfrm>
            <a:off x="2058118" y="5354778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La </a:t>
            </a:r>
            <a:r>
              <a:rPr lang="en-US" sz="3200" b="1" dirty="0" err="1"/>
              <a:t>República</a:t>
            </a:r>
            <a:r>
              <a:rPr lang="en-US" sz="3200" b="1" dirty="0"/>
              <a:t> </a:t>
            </a:r>
            <a:r>
              <a:rPr lang="en-US" sz="3200" b="1" dirty="0" err="1"/>
              <a:t>Dominicana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BF050-732E-B947-8570-9C058C58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73" y="3631775"/>
            <a:ext cx="3845719" cy="2374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C8AAE1-4CED-2C46-A22B-0B1CC9DE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86" y="1036874"/>
            <a:ext cx="4776502" cy="23531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0710D6-42E2-AA4C-896B-DAD6365AB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048" y="984691"/>
            <a:ext cx="4544568" cy="23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1BFFC0D-178B-C841-977A-5C0C66106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1894365"/>
            <a:ext cx="3077571" cy="4520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F7084-38E3-CF45-9AF8-6D30A910DF1E}"/>
              </a:ext>
            </a:extLst>
          </p:cNvPr>
          <p:cNvSpPr txBox="1"/>
          <p:nvPr/>
        </p:nvSpPr>
        <p:spPr>
          <a:xfrm>
            <a:off x="5217014" y="518614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Ricky Martín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0954B-FE36-2143-93FA-BD18FE4945D3}"/>
              </a:ext>
            </a:extLst>
          </p:cNvPr>
          <p:cNvSpPr txBox="1"/>
          <p:nvPr/>
        </p:nvSpPr>
        <p:spPr>
          <a:xfrm>
            <a:off x="3470101" y="1164945"/>
            <a:ext cx="7128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(Cantante </a:t>
            </a:r>
            <a:r>
              <a:rPr lang="en-US" sz="2800" i="1" dirty="0" err="1"/>
              <a:t>muy</a:t>
            </a:r>
            <a:r>
              <a:rPr lang="en-US" sz="2800" i="1" dirty="0"/>
              <a:t> </a:t>
            </a:r>
            <a:r>
              <a:rPr lang="en-US" sz="2800" i="1" dirty="0" err="1"/>
              <a:t>famoso</a:t>
            </a:r>
            <a:r>
              <a:rPr lang="en-US" sz="2800" i="1" dirty="0"/>
              <a:t> de Puerto Rico)</a:t>
            </a:r>
          </a:p>
        </p:txBody>
      </p:sp>
    </p:spTree>
    <p:extLst>
      <p:ext uri="{BB962C8B-B14F-4D97-AF65-F5344CB8AC3E}">
        <p14:creationId xmlns:p14="http://schemas.microsoft.com/office/powerpoint/2010/main" val="8632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EDC2AE9-830B-2E49-8454-54E2847A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26" y="0"/>
            <a:ext cx="57199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7AEE4-A5B3-924B-A74D-A9CF6FDC6C24}"/>
              </a:ext>
            </a:extLst>
          </p:cNvPr>
          <p:cNvSpPr txBox="1"/>
          <p:nvPr/>
        </p:nvSpPr>
        <p:spPr>
          <a:xfrm>
            <a:off x="1733266" y="153566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Pg. 242</a:t>
            </a:r>
          </a:p>
        </p:txBody>
      </p:sp>
    </p:spTree>
    <p:extLst>
      <p:ext uri="{BB962C8B-B14F-4D97-AF65-F5344CB8AC3E}">
        <p14:creationId xmlns:p14="http://schemas.microsoft.com/office/powerpoint/2010/main" val="288450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F3F9FD-233A-9A4A-94DD-4BE01396B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73" y="905302"/>
            <a:ext cx="6515100" cy="52832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F0B526-B5F6-4C4A-B5A0-768C96D425A6}"/>
              </a:ext>
            </a:extLst>
          </p:cNvPr>
          <p:cNvCxnSpPr>
            <a:cxnSpLocks/>
          </p:cNvCxnSpPr>
          <p:nvPr/>
        </p:nvCxnSpPr>
        <p:spPr>
          <a:xfrm>
            <a:off x="3559990" y="5782272"/>
            <a:ext cx="540658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8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160728-E91E-5F40-B223-07DAC0F98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8" y="1337479"/>
            <a:ext cx="7652762" cy="38036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C00F2D-303A-BD4C-9FC6-CE9AE8B891D6}"/>
              </a:ext>
            </a:extLst>
          </p:cNvPr>
          <p:cNvCxnSpPr>
            <a:cxnSpLocks/>
          </p:cNvCxnSpPr>
          <p:nvPr/>
        </p:nvCxnSpPr>
        <p:spPr>
          <a:xfrm>
            <a:off x="3150555" y="2179259"/>
            <a:ext cx="1230375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83C1C0-8F94-8B46-B74E-31906A1E2603}"/>
              </a:ext>
            </a:extLst>
          </p:cNvPr>
          <p:cNvCxnSpPr>
            <a:cxnSpLocks/>
          </p:cNvCxnSpPr>
          <p:nvPr/>
        </p:nvCxnSpPr>
        <p:spPr>
          <a:xfrm>
            <a:off x="2156194" y="2520453"/>
            <a:ext cx="41594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68E05-6445-F946-BB98-9FE08ACE55FF}"/>
              </a:ext>
            </a:extLst>
          </p:cNvPr>
          <p:cNvCxnSpPr>
            <a:cxnSpLocks/>
          </p:cNvCxnSpPr>
          <p:nvPr/>
        </p:nvCxnSpPr>
        <p:spPr>
          <a:xfrm>
            <a:off x="3016154" y="2888943"/>
            <a:ext cx="85251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A14A1A2-28E4-F047-AAC8-608AF2B8D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50" y="704850"/>
            <a:ext cx="6337300" cy="54483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1CDA-4C82-8847-BD5E-7F1CB29F4BF2}"/>
              </a:ext>
            </a:extLst>
          </p:cNvPr>
          <p:cNvCxnSpPr>
            <a:cxnSpLocks/>
          </p:cNvCxnSpPr>
          <p:nvPr/>
        </p:nvCxnSpPr>
        <p:spPr>
          <a:xfrm>
            <a:off x="5076967" y="5754975"/>
            <a:ext cx="212905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FBD95C-3655-CD48-8E08-AF6E9A3576D2}"/>
              </a:ext>
            </a:extLst>
          </p:cNvPr>
          <p:cNvCxnSpPr>
            <a:cxnSpLocks/>
          </p:cNvCxnSpPr>
          <p:nvPr/>
        </p:nvCxnSpPr>
        <p:spPr>
          <a:xfrm>
            <a:off x="7724633" y="5754975"/>
            <a:ext cx="1433015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56BF58-1D1A-5246-AA0A-8AC1306E535E}"/>
              </a:ext>
            </a:extLst>
          </p:cNvPr>
          <p:cNvCxnSpPr>
            <a:cxnSpLocks/>
          </p:cNvCxnSpPr>
          <p:nvPr/>
        </p:nvCxnSpPr>
        <p:spPr>
          <a:xfrm>
            <a:off x="3273386" y="6041578"/>
            <a:ext cx="154427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7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7767E57-33A0-3C41-869F-EE35E3232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107950"/>
            <a:ext cx="5664200" cy="66421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87F92B-B273-794A-A9FB-1B92C772DB73}"/>
              </a:ext>
            </a:extLst>
          </p:cNvPr>
          <p:cNvCxnSpPr>
            <a:cxnSpLocks/>
          </p:cNvCxnSpPr>
          <p:nvPr/>
        </p:nvCxnSpPr>
        <p:spPr>
          <a:xfrm>
            <a:off x="4911118" y="6082521"/>
            <a:ext cx="353684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D7BAE6-6117-B347-A6C8-BC161329E394}"/>
              </a:ext>
            </a:extLst>
          </p:cNvPr>
          <p:cNvCxnSpPr>
            <a:cxnSpLocks/>
          </p:cNvCxnSpPr>
          <p:nvPr/>
        </p:nvCxnSpPr>
        <p:spPr>
          <a:xfrm>
            <a:off x="4776717" y="6355476"/>
            <a:ext cx="15421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4BE615-FB52-CE4D-88A2-DD693934C439}"/>
              </a:ext>
            </a:extLst>
          </p:cNvPr>
          <p:cNvCxnSpPr>
            <a:cxnSpLocks/>
          </p:cNvCxnSpPr>
          <p:nvPr/>
        </p:nvCxnSpPr>
        <p:spPr>
          <a:xfrm>
            <a:off x="3534770" y="6628431"/>
            <a:ext cx="76057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7B4D73-439F-0148-82DA-F8B1CADBE43F}"/>
              </a:ext>
            </a:extLst>
          </p:cNvPr>
          <p:cNvCxnSpPr>
            <a:cxnSpLocks/>
          </p:cNvCxnSpPr>
          <p:nvPr/>
        </p:nvCxnSpPr>
        <p:spPr>
          <a:xfrm>
            <a:off x="6212007" y="6639973"/>
            <a:ext cx="175828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6439328-BDDB-094D-BD92-5E418490E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58" y="1108027"/>
            <a:ext cx="6807200" cy="49149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4830A5-44F9-8F40-AE5C-AF39EFC1E4A6}"/>
              </a:ext>
            </a:extLst>
          </p:cNvPr>
          <p:cNvCxnSpPr>
            <a:cxnSpLocks/>
          </p:cNvCxnSpPr>
          <p:nvPr/>
        </p:nvCxnSpPr>
        <p:spPr>
          <a:xfrm>
            <a:off x="6958281" y="2970831"/>
            <a:ext cx="158521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E3905A-97D6-7640-B4D9-0361D1F5EF9E}"/>
              </a:ext>
            </a:extLst>
          </p:cNvPr>
          <p:cNvCxnSpPr>
            <a:cxnSpLocks/>
          </p:cNvCxnSpPr>
          <p:nvPr/>
        </p:nvCxnSpPr>
        <p:spPr>
          <a:xfrm>
            <a:off x="7326771" y="2424921"/>
            <a:ext cx="91647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4328DC-3E2B-C741-B843-C04155278E0E}"/>
              </a:ext>
            </a:extLst>
          </p:cNvPr>
          <p:cNvCxnSpPr>
            <a:cxnSpLocks/>
          </p:cNvCxnSpPr>
          <p:nvPr/>
        </p:nvCxnSpPr>
        <p:spPr>
          <a:xfrm>
            <a:off x="7206018" y="3816992"/>
            <a:ext cx="64358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0F7F7C-6415-2046-9486-B5753AA1068F}"/>
              </a:ext>
            </a:extLst>
          </p:cNvPr>
          <p:cNvCxnSpPr>
            <a:cxnSpLocks/>
          </p:cNvCxnSpPr>
          <p:nvPr/>
        </p:nvCxnSpPr>
        <p:spPr>
          <a:xfrm>
            <a:off x="7872682" y="4349255"/>
            <a:ext cx="861885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35CA24-9DDE-8C41-BF72-4127B3A53491}"/>
              </a:ext>
            </a:extLst>
          </p:cNvPr>
          <p:cNvCxnSpPr>
            <a:cxnSpLocks/>
          </p:cNvCxnSpPr>
          <p:nvPr/>
        </p:nvCxnSpPr>
        <p:spPr>
          <a:xfrm>
            <a:off x="6958281" y="4663154"/>
            <a:ext cx="10456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2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2572C2-65C2-A749-B62F-BFD971BC1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72" y="0"/>
            <a:ext cx="58551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F0FCA9-733F-B743-80E5-D573C6FF7A56}"/>
              </a:ext>
            </a:extLst>
          </p:cNvPr>
          <p:cNvSpPr txBox="1"/>
          <p:nvPr/>
        </p:nvSpPr>
        <p:spPr>
          <a:xfrm>
            <a:off x="2524836" y="80521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Pg. 243</a:t>
            </a:r>
          </a:p>
        </p:txBody>
      </p:sp>
    </p:spTree>
    <p:extLst>
      <p:ext uri="{BB962C8B-B14F-4D97-AF65-F5344CB8AC3E}">
        <p14:creationId xmlns:p14="http://schemas.microsoft.com/office/powerpoint/2010/main" val="1772844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8C9B8-D6FC-574D-8470-A8BA20E9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43592"/>
            <a:ext cx="9144000" cy="43708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9BC5E-CB0A-3F43-9AA3-F6B9C0402BA6}"/>
              </a:ext>
            </a:extLst>
          </p:cNvPr>
          <p:cNvCxnSpPr/>
          <p:nvPr/>
        </p:nvCxnSpPr>
        <p:spPr>
          <a:xfrm>
            <a:off x="2888343" y="3912131"/>
            <a:ext cx="18288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94502-9684-874A-B34A-D3BB21C86442}"/>
              </a:ext>
            </a:extLst>
          </p:cNvPr>
          <p:cNvCxnSpPr>
            <a:cxnSpLocks/>
          </p:cNvCxnSpPr>
          <p:nvPr/>
        </p:nvCxnSpPr>
        <p:spPr>
          <a:xfrm>
            <a:off x="4214191" y="4501853"/>
            <a:ext cx="34392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272368-6B09-C242-8A09-F794C0330738}"/>
              </a:ext>
            </a:extLst>
          </p:cNvPr>
          <p:cNvCxnSpPr>
            <a:cxnSpLocks/>
          </p:cNvCxnSpPr>
          <p:nvPr/>
        </p:nvCxnSpPr>
        <p:spPr>
          <a:xfrm>
            <a:off x="2126974" y="4813279"/>
            <a:ext cx="10456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3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D6F7F9-0B37-014B-97EA-7FCCC94D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26" y="647700"/>
            <a:ext cx="7239000" cy="55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F08E7-6211-7649-ABCF-4D0F82803EED}"/>
              </a:ext>
            </a:extLst>
          </p:cNvPr>
          <p:cNvSpPr txBox="1"/>
          <p:nvPr/>
        </p:nvSpPr>
        <p:spPr>
          <a:xfrm>
            <a:off x="1536970" y="19844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6AEFC0-040E-D949-94BF-3E822A31E25F}"/>
              </a:ext>
            </a:extLst>
          </p:cNvPr>
          <p:cNvCxnSpPr>
            <a:cxnSpLocks/>
          </p:cNvCxnSpPr>
          <p:nvPr/>
        </p:nvCxnSpPr>
        <p:spPr>
          <a:xfrm>
            <a:off x="3268492" y="5758775"/>
            <a:ext cx="190662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E420DD-B3A9-EB41-8BFB-E1DBF9173F04}"/>
              </a:ext>
            </a:extLst>
          </p:cNvPr>
          <p:cNvCxnSpPr>
            <a:cxnSpLocks/>
          </p:cNvCxnSpPr>
          <p:nvPr/>
        </p:nvCxnSpPr>
        <p:spPr>
          <a:xfrm>
            <a:off x="6378100" y="5758775"/>
            <a:ext cx="231842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6D9B01-DA7B-D144-9A4A-7905138BB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28800"/>
            <a:ext cx="8583732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FFC78-9894-C44B-AEF1-6145074310B7}"/>
              </a:ext>
            </a:extLst>
          </p:cNvPr>
          <p:cNvSpPr txBox="1"/>
          <p:nvPr/>
        </p:nvSpPr>
        <p:spPr>
          <a:xfrm>
            <a:off x="2866651" y="2823087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Aguas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cristalines</a:t>
            </a:r>
            <a:r>
              <a:rPr lang="en-US" sz="1600" b="1" dirty="0">
                <a:solidFill>
                  <a:schemeClr val="bg1"/>
                </a:solidFill>
              </a:rPr>
              <a:t>, el sol, el </a:t>
            </a:r>
            <a:r>
              <a:rPr lang="en-US" sz="1600" b="1" dirty="0" err="1">
                <a:solidFill>
                  <a:schemeClr val="bg1"/>
                </a:solidFill>
              </a:rPr>
              <a:t>agua</a:t>
            </a:r>
            <a:r>
              <a:rPr lang="en-US" sz="1600" b="1" dirty="0">
                <a:solidFill>
                  <a:schemeClr val="bg1"/>
                </a:solidFill>
              </a:rPr>
              <a:t> tibia, </a:t>
            </a:r>
            <a:r>
              <a:rPr lang="en-US" sz="1600" b="1" dirty="0" err="1">
                <a:solidFill>
                  <a:schemeClr val="bg1"/>
                </a:solidFill>
              </a:rPr>
              <a:t>bellas</a:t>
            </a:r>
            <a:r>
              <a:rPr lang="en-US" sz="1600" b="1" dirty="0">
                <a:solidFill>
                  <a:schemeClr val="bg1"/>
                </a:solidFill>
              </a:rPr>
              <a:t> playas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AA73A-1D1A-0343-8DB5-263D6E7BDE56}"/>
              </a:ext>
            </a:extLst>
          </p:cNvPr>
          <p:cNvSpPr txBox="1"/>
          <p:nvPr/>
        </p:nvSpPr>
        <p:spPr>
          <a:xfrm>
            <a:off x="2880506" y="3341996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Proteger</a:t>
            </a:r>
            <a:r>
              <a:rPr lang="en-US" sz="1600" b="1" dirty="0">
                <a:solidFill>
                  <a:schemeClr val="bg1"/>
                </a:solidFill>
              </a:rPr>
              <a:t> San Juan y la </a:t>
            </a:r>
            <a:r>
              <a:rPr lang="en-US" sz="1600" b="1" dirty="0" err="1">
                <a:solidFill>
                  <a:schemeClr val="bg1"/>
                </a:solidFill>
              </a:rPr>
              <a:t>isla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piratas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F0BAF-52A0-5545-A64A-A2D25E7E3821}"/>
              </a:ext>
            </a:extLst>
          </p:cNvPr>
          <p:cNvSpPr txBox="1"/>
          <p:nvPr/>
        </p:nvSpPr>
        <p:spPr>
          <a:xfrm>
            <a:off x="2880943" y="3910451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República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Dominicana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79D91-8950-4A48-9834-C35B1F31E32A}"/>
              </a:ext>
            </a:extLst>
          </p:cNvPr>
          <p:cNvSpPr txBox="1"/>
          <p:nvPr/>
        </p:nvSpPr>
        <p:spPr>
          <a:xfrm>
            <a:off x="2880942" y="4552224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Ir</a:t>
            </a:r>
            <a:r>
              <a:rPr lang="en-US" sz="1600" b="1" dirty="0">
                <a:solidFill>
                  <a:schemeClr val="bg1"/>
                </a:solidFill>
              </a:rPr>
              <a:t> al </a:t>
            </a:r>
            <a:r>
              <a:rPr lang="en-US" sz="1600" b="1" dirty="0" err="1">
                <a:solidFill>
                  <a:schemeClr val="bg1"/>
                </a:solidFill>
              </a:rPr>
              <a:t>morro</a:t>
            </a:r>
            <a:r>
              <a:rPr lang="en-US" sz="1600" b="1" dirty="0">
                <a:solidFill>
                  <a:schemeClr val="bg1"/>
                </a:solidFill>
              </a:rPr>
              <a:t> y </a:t>
            </a:r>
            <a:r>
              <a:rPr lang="en-US" sz="1600" b="1" dirty="0" err="1">
                <a:solidFill>
                  <a:schemeClr val="bg1"/>
                </a:solidFill>
              </a:rPr>
              <a:t>hacer</a:t>
            </a:r>
            <a:r>
              <a:rPr lang="en-US" sz="1600" b="1" dirty="0">
                <a:solidFill>
                  <a:schemeClr val="bg1"/>
                </a:solidFill>
              </a:rPr>
              <a:t> picnic o volar </a:t>
            </a:r>
            <a:r>
              <a:rPr lang="en-US" sz="1600" b="1" dirty="0" err="1">
                <a:solidFill>
                  <a:schemeClr val="bg1"/>
                </a:solidFill>
              </a:rPr>
              <a:t>papalote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A6944A-0E02-3644-8087-6619D031F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1" y="1524000"/>
            <a:ext cx="8952503" cy="358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B66815-AE09-7641-8973-284EAC05EE49}"/>
              </a:ext>
            </a:extLst>
          </p:cNvPr>
          <p:cNvSpPr txBox="1"/>
          <p:nvPr/>
        </p:nvSpPr>
        <p:spPr>
          <a:xfrm>
            <a:off x="2853418" y="2976146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Cuba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32A13-BF3C-894F-A570-5AA5A7BE8090}"/>
              </a:ext>
            </a:extLst>
          </p:cNvPr>
          <p:cNvSpPr txBox="1"/>
          <p:nvPr/>
        </p:nvSpPr>
        <p:spPr>
          <a:xfrm>
            <a:off x="2853418" y="3533065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Haití</a:t>
            </a:r>
            <a:r>
              <a:rPr lang="en-US" sz="1600" b="1" dirty="0">
                <a:solidFill>
                  <a:schemeClr val="bg1"/>
                </a:solidFill>
              </a:rPr>
              <a:t> y la </a:t>
            </a:r>
            <a:r>
              <a:rPr lang="en-US" sz="1600" b="1" dirty="0" err="1">
                <a:solidFill>
                  <a:schemeClr val="bg1"/>
                </a:solidFill>
              </a:rPr>
              <a:t>República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Dominicana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3DAC0-F9E7-6E40-AD88-68023057B91A}"/>
              </a:ext>
            </a:extLst>
          </p:cNvPr>
          <p:cNvSpPr txBox="1"/>
          <p:nvPr/>
        </p:nvSpPr>
        <p:spPr>
          <a:xfrm>
            <a:off x="2859941" y="4149955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90 </a:t>
            </a:r>
            <a:r>
              <a:rPr lang="en-US" sz="1600" b="1" dirty="0" err="1">
                <a:solidFill>
                  <a:schemeClr val="bg1"/>
                </a:solidFill>
              </a:rPr>
              <a:t>millas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389A0-C5EF-654B-B18B-B4FB4050A657}"/>
              </a:ext>
            </a:extLst>
          </p:cNvPr>
          <p:cNvSpPr txBox="1"/>
          <p:nvPr/>
        </p:nvSpPr>
        <p:spPr>
          <a:xfrm>
            <a:off x="2853418" y="4770645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Puerto Rico</a:t>
            </a:r>
          </a:p>
        </p:txBody>
      </p:sp>
    </p:spTree>
    <p:extLst>
      <p:ext uri="{BB962C8B-B14F-4D97-AF65-F5344CB8AC3E}">
        <p14:creationId xmlns:p14="http://schemas.microsoft.com/office/powerpoint/2010/main" val="28689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4788" y="715947"/>
            <a:ext cx="9746612" cy="5390937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Unas</a:t>
            </a:r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vistas 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de </a:t>
            </a:r>
            <a:r>
              <a:rPr lang="en-US" sz="5400" u="sng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Cuba</a:t>
            </a:r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,</a:t>
            </a:r>
          </a:p>
          <a:p>
            <a:pPr algn="ctr"/>
            <a:r>
              <a:rPr lang="en-US" sz="5400" u="sng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Puerto Rico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Y </a:t>
            </a:r>
          </a:p>
          <a:p>
            <a:pPr algn="ctr"/>
            <a:r>
              <a:rPr lang="en-US" sz="5400" u="sng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La </a:t>
            </a:r>
            <a:r>
              <a:rPr lang="en-US" sz="5400" u="sng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República</a:t>
            </a:r>
            <a:r>
              <a:rPr lang="en-US" sz="5400" u="sng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5400" u="sng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Dominicana</a:t>
            </a:r>
            <a:endParaRPr lang="en-US" sz="5400" u="sng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5762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4599" y="1376343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Cuba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C95FF-1B68-E748-A515-3ABD08692B3C}"/>
              </a:ext>
            </a:extLst>
          </p:cNvPr>
          <p:cNvSpPr txBox="1"/>
          <p:nvPr/>
        </p:nvSpPr>
        <p:spPr>
          <a:xfrm>
            <a:off x="4591428" y="3299501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La Habana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C710C-AD4B-364B-B2D9-9ABBD444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29" y="249656"/>
            <a:ext cx="3528398" cy="2644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233BA-F984-1142-BE36-1A66BFD4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913" y="3056925"/>
            <a:ext cx="5371801" cy="3581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D9866D-CF96-8C4B-9D5D-CE423F4C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7" y="295908"/>
            <a:ext cx="4347665" cy="306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44BD6-F33B-9C40-A0E1-ED1D6EA33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08" y="3815473"/>
            <a:ext cx="5087100" cy="28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8519" y="509792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Puerto Rico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2EBBD2-1B13-4742-8558-433A803363D6}"/>
              </a:ext>
            </a:extLst>
          </p:cNvPr>
          <p:cNvSpPr txBox="1"/>
          <p:nvPr/>
        </p:nvSpPr>
        <p:spPr>
          <a:xfrm>
            <a:off x="8168742" y="6022776"/>
            <a:ext cx="38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El </a:t>
            </a:r>
            <a:r>
              <a:rPr lang="en-US" sz="2800" b="1" i="1" dirty="0" err="1"/>
              <a:t>Yunque</a:t>
            </a:r>
            <a:r>
              <a:rPr lang="en-US" sz="2800" b="1" i="1" dirty="0"/>
              <a:t> (rainforest)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CF78A-6709-634E-A44A-F80F3C56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02" y="754239"/>
            <a:ext cx="2480778" cy="2502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906CC2-C1FB-EA40-918C-7AA569907134}"/>
              </a:ext>
            </a:extLst>
          </p:cNvPr>
          <p:cNvSpPr txBox="1"/>
          <p:nvPr/>
        </p:nvSpPr>
        <p:spPr>
          <a:xfrm>
            <a:off x="571697" y="295213"/>
            <a:ext cx="7121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Viejo San Juan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EDFB3-18D0-AC4B-BE7E-10E3A0F77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39" y="3693205"/>
            <a:ext cx="3884144" cy="257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FFA34B-CFD2-A84F-AD16-5A8F9478A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619" y="1479278"/>
            <a:ext cx="4801123" cy="3422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CB4AB3-E400-4844-87CA-0BDACEA30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446" y="3788274"/>
            <a:ext cx="3334707" cy="2226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B9B54D-4E03-CB40-AA18-C277183E8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446" y="319766"/>
            <a:ext cx="3561287" cy="26971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AE254E-9EB3-4C4F-B49B-0EC1019FE44C}"/>
              </a:ext>
            </a:extLst>
          </p:cNvPr>
          <p:cNvSpPr txBox="1"/>
          <p:nvPr/>
        </p:nvSpPr>
        <p:spPr>
          <a:xfrm>
            <a:off x="9332524" y="2962607"/>
            <a:ext cx="38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El Morro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4E4D-46D0-9048-A887-43E16B9DC06F}"/>
              </a:ext>
            </a:extLst>
          </p:cNvPr>
          <p:cNvSpPr txBox="1"/>
          <p:nvPr/>
        </p:nvSpPr>
        <p:spPr>
          <a:xfrm>
            <a:off x="776945" y="6201258"/>
            <a:ext cx="38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Volar </a:t>
            </a:r>
            <a:r>
              <a:rPr lang="en-US" sz="2800" b="1" i="1" dirty="0" err="1"/>
              <a:t>papalotes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636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5" grpId="0"/>
      <p:bldP spid="21" grpId="0"/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7710" y="1148379"/>
            <a:ext cx="3790420" cy="150781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La </a:t>
            </a:r>
            <a:r>
              <a:rPr lang="en-US" sz="4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República</a:t>
            </a:r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4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Dominicana</a:t>
            </a:r>
            <a:endParaRPr lang="en-US" sz="44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5FADE-7CAF-6141-9A2E-E62D1032C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9" y="479086"/>
            <a:ext cx="3664002" cy="2774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9AEC07-D992-2846-8CAE-015A59A45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90" y="3415794"/>
            <a:ext cx="4625109" cy="3044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55CF0C-9B2B-9946-8811-93B14161B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394" y="3045895"/>
            <a:ext cx="4654119" cy="3500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1B39C7-1DCA-BD41-A9D5-DBC382F12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770" y="634181"/>
            <a:ext cx="3923145" cy="26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A2C7329-DAED-3B4E-B68B-4F246926F416}"/>
              </a:ext>
            </a:extLst>
          </p:cNvPr>
          <p:cNvSpPr/>
          <p:nvPr/>
        </p:nvSpPr>
        <p:spPr>
          <a:xfrm>
            <a:off x="1130035" y="1754750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México D.F., México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34CCD6-9D87-4845-95DC-77613A133505}"/>
              </a:ext>
            </a:extLst>
          </p:cNvPr>
          <p:cNvSpPr/>
          <p:nvPr/>
        </p:nvSpPr>
        <p:spPr>
          <a:xfrm>
            <a:off x="1130035" y="2430645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Guatemala, Guatemala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FB7347-39A2-E74E-AE01-73B9825E3CD6}"/>
              </a:ext>
            </a:extLst>
          </p:cNvPr>
          <p:cNvSpPr/>
          <p:nvPr/>
        </p:nvSpPr>
        <p:spPr>
          <a:xfrm>
            <a:off x="1130035" y="3094677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Tegucigalpa, Honduras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5E9B82-7A15-4441-A404-B252772EFA5F}"/>
              </a:ext>
            </a:extLst>
          </p:cNvPr>
          <p:cNvSpPr/>
          <p:nvPr/>
        </p:nvSpPr>
        <p:spPr>
          <a:xfrm>
            <a:off x="1150690" y="3774972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San Salvador, El Salvador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14FBDE-38CF-BE42-AB8F-A2B59685E1DC}"/>
              </a:ext>
            </a:extLst>
          </p:cNvPr>
          <p:cNvSpPr/>
          <p:nvPr/>
        </p:nvSpPr>
        <p:spPr>
          <a:xfrm>
            <a:off x="1150690" y="4439534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Managua, Nicaragua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A460FA-B42A-A949-AF9D-EEC76DC1CDAC}"/>
              </a:ext>
            </a:extLst>
          </p:cNvPr>
          <p:cNvSpPr/>
          <p:nvPr/>
        </p:nvSpPr>
        <p:spPr>
          <a:xfrm>
            <a:off x="1150690" y="5086936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San José, Costa Rica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F40D63-6D1A-3E41-8574-1B87803FDF0D}"/>
              </a:ext>
            </a:extLst>
          </p:cNvPr>
          <p:cNvSpPr/>
          <p:nvPr/>
        </p:nvSpPr>
        <p:spPr>
          <a:xfrm>
            <a:off x="1150690" y="5734338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Panamá, Panamá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84BF05-9E30-4442-B0CF-816911BB91FF}"/>
              </a:ext>
            </a:extLst>
          </p:cNvPr>
          <p:cNvSpPr/>
          <p:nvPr/>
        </p:nvSpPr>
        <p:spPr>
          <a:xfrm>
            <a:off x="6061183" y="2229205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La Habana, Cuba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A53178-29F0-1845-8114-CBC667AA33A1}"/>
              </a:ext>
            </a:extLst>
          </p:cNvPr>
          <p:cNvSpPr/>
          <p:nvPr/>
        </p:nvSpPr>
        <p:spPr>
          <a:xfrm>
            <a:off x="6052219" y="2892591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(Haiti—left half of island)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E94E44-D79F-964A-9AFB-20B83C502B75}"/>
              </a:ext>
            </a:extLst>
          </p:cNvPr>
          <p:cNvSpPr/>
          <p:nvPr/>
        </p:nvSpPr>
        <p:spPr>
          <a:xfrm>
            <a:off x="6052218" y="3585740"/>
            <a:ext cx="5942557" cy="504205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Santo Domingo, </a:t>
            </a:r>
            <a:r>
              <a:rPr lang="en-US" sz="2800" dirty="0" err="1">
                <a:latin typeface="Eras Demi ITC" panose="020B0805030504020804" pitchFamily="34" charset="0"/>
              </a:rPr>
              <a:t>República</a:t>
            </a:r>
            <a:r>
              <a:rPr lang="en-US" sz="2800" dirty="0">
                <a:latin typeface="Eras Demi ITC" panose="020B0805030504020804" pitchFamily="34" charset="0"/>
              </a:rPr>
              <a:t> </a:t>
            </a:r>
            <a:r>
              <a:rPr lang="en-US" sz="2800" dirty="0" err="1">
                <a:latin typeface="Eras Demi ITC" panose="020B0805030504020804" pitchFamily="34" charset="0"/>
              </a:rPr>
              <a:t>Dominicana</a:t>
            </a:r>
            <a:endParaRPr lang="en-US" sz="2800" dirty="0">
              <a:latin typeface="Eras Demi ITC" panose="020B08050305040208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5930A4-280E-BB4E-A6DE-C16AAF5155C1}"/>
              </a:ext>
            </a:extLst>
          </p:cNvPr>
          <p:cNvSpPr/>
          <p:nvPr/>
        </p:nvSpPr>
        <p:spPr>
          <a:xfrm>
            <a:off x="6052219" y="4374517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San Juan, Puerto Rico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6D4E0-113E-F846-A160-32C4EB135E9F}"/>
              </a:ext>
            </a:extLst>
          </p:cNvPr>
          <p:cNvSpPr txBox="1"/>
          <p:nvPr/>
        </p:nvSpPr>
        <p:spPr>
          <a:xfrm>
            <a:off x="5447023" y="5346727"/>
            <a:ext cx="471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¡</a:t>
            </a:r>
            <a:r>
              <a:rPr lang="en-US" sz="2800" b="1" i="1" dirty="0" err="1"/>
              <a:t>Ahora</a:t>
            </a:r>
            <a:r>
              <a:rPr lang="en-US" sz="2800" b="1" i="1" dirty="0"/>
              <a:t> </a:t>
            </a:r>
            <a:r>
              <a:rPr lang="en-US" sz="2800" b="1" i="1" dirty="0" err="1"/>
              <a:t>cantemos</a:t>
            </a:r>
            <a:r>
              <a:rPr lang="en-US" sz="2800" b="1" i="1" dirty="0"/>
              <a:t>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52A6AE-498D-1343-9992-4E805F64ACA0}"/>
              </a:ext>
            </a:extLst>
          </p:cNvPr>
          <p:cNvSpPr txBox="1"/>
          <p:nvPr/>
        </p:nvSpPr>
        <p:spPr>
          <a:xfrm>
            <a:off x="993456" y="652008"/>
            <a:ext cx="1069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Los </a:t>
            </a:r>
            <a:r>
              <a:rPr lang="en-US" sz="3600" b="1" i="1" u="sng" dirty="0" err="1"/>
              <a:t>países</a:t>
            </a:r>
            <a:r>
              <a:rPr lang="en-US" sz="3600" b="1" i="1" dirty="0"/>
              <a:t> y </a:t>
            </a:r>
            <a:r>
              <a:rPr lang="en-US" sz="3600" b="1" i="1" u="sng" dirty="0" err="1"/>
              <a:t>capitales</a:t>
            </a:r>
            <a:r>
              <a:rPr lang="en-US" sz="3600" b="1" i="1" dirty="0"/>
              <a:t> de </a:t>
            </a:r>
            <a:r>
              <a:rPr lang="en-US" sz="3600" b="1" i="1" dirty="0" err="1"/>
              <a:t>Centroamérica</a:t>
            </a:r>
            <a:endParaRPr lang="en-US" sz="3600" b="1" i="1" dirty="0"/>
          </a:p>
        </p:txBody>
      </p:sp>
      <p:sp>
        <p:nvSpPr>
          <p:cNvPr id="37" name="Action Button: Sound 36">
            <a:hlinkClick r:id="rId2" highlightClick="1"/>
            <a:extLst>
              <a:ext uri="{FF2B5EF4-FFF2-40B4-BE49-F238E27FC236}">
                <a16:creationId xmlns:a16="http://schemas.microsoft.com/office/drawing/2014/main" id="{216854CC-8982-E444-ABDC-C2008CDE2170}"/>
              </a:ext>
            </a:extLst>
          </p:cNvPr>
          <p:cNvSpPr/>
          <p:nvPr/>
        </p:nvSpPr>
        <p:spPr>
          <a:xfrm>
            <a:off x="9637975" y="5168547"/>
            <a:ext cx="951315" cy="858076"/>
          </a:xfrm>
          <a:prstGeom prst="actionButtonSound">
            <a:avLst/>
          </a:prstGeom>
          <a:solidFill>
            <a:srgbClr val="0F7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1" animBg="1"/>
      <p:bldP spid="31" grpId="1" animBg="1"/>
      <p:bldP spid="32" grpId="0" animBg="1"/>
      <p:bldP spid="34" grpId="0" animBg="1"/>
      <p:bldP spid="35" grpId="0" animBg="1"/>
      <p:bldP spid="36" grpId="0" animBg="1"/>
      <p:bldP spid="5" grpId="0"/>
      <p:bldP spid="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E1F5D-EF53-6646-A75F-52A6771FF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59" y="304800"/>
            <a:ext cx="10726201" cy="61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275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9120" y="1180216"/>
            <a:ext cx="9781309" cy="439189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Nuestro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Mundo: </a:t>
            </a:r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Capítulo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8</a:t>
            </a:r>
            <a:b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</a:t>
            </a:r>
            <a: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El </a:t>
            </a:r>
            <a:r>
              <a:rPr lang="en-US" u="sng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reino</a:t>
            </a:r>
            <a: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 </a:t>
            </a:r>
            <a:r>
              <a:rPr lang="en-US" u="sng" dirty="0" err="1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inca</a:t>
            </a:r>
            <a: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:</a:t>
            </a:r>
            <a:br>
              <a:rPr lang="en-US" u="sng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	</a:t>
            </a:r>
            <a: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Ecuador</a:t>
            </a:r>
            <a:b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</a:br>
            <a:r>
              <a:rPr lang="en-US" sz="4000" i="1" dirty="0">
                <a:ln>
                  <a:solidFill>
                    <a:sysClr val="windowText" lastClr="000000"/>
                  </a:solidFill>
                </a:ln>
                <a:latin typeface="Eras Bold ITC" panose="020B0907030504020204" pitchFamily="34" charset="0"/>
              </a:rPr>
              <a:t>Perú</a:t>
            </a:r>
          </a:p>
        </p:txBody>
      </p:sp>
    </p:spTree>
    <p:extLst>
      <p:ext uri="{BB962C8B-B14F-4D97-AF65-F5344CB8AC3E}">
        <p14:creationId xmlns:p14="http://schemas.microsoft.com/office/powerpoint/2010/main" val="1147073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762632" y="3816514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Ecuador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AED361-C151-B848-A58E-AC11717F6D1D}"/>
              </a:ext>
            </a:extLst>
          </p:cNvPr>
          <p:cNvSpPr txBox="1">
            <a:spLocks/>
          </p:cNvSpPr>
          <p:nvPr/>
        </p:nvSpPr>
        <p:spPr>
          <a:xfrm>
            <a:off x="4463623" y="4686300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Perú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9FC3E-A4DD-7C46-B046-407106CFA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192564"/>
            <a:ext cx="4942213" cy="3292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EB78F-E2C5-7A4B-872B-4FD327799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154" y="2278250"/>
            <a:ext cx="4647214" cy="30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ADCC2-4651-3C49-BDC1-A93BA5C5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91" y="662864"/>
            <a:ext cx="5868443" cy="56869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F3063E-7610-D340-ADB7-7330079563C2}"/>
              </a:ext>
            </a:extLst>
          </p:cNvPr>
          <p:cNvCxnSpPr>
            <a:cxnSpLocks/>
          </p:cNvCxnSpPr>
          <p:nvPr/>
        </p:nvCxnSpPr>
        <p:spPr>
          <a:xfrm>
            <a:off x="3487821" y="992222"/>
            <a:ext cx="90908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5867F6-B0CE-154F-BBD9-42F8B4A21323}"/>
              </a:ext>
            </a:extLst>
          </p:cNvPr>
          <p:cNvCxnSpPr>
            <a:cxnSpLocks/>
          </p:cNvCxnSpPr>
          <p:nvPr/>
        </p:nvCxnSpPr>
        <p:spPr>
          <a:xfrm>
            <a:off x="3487821" y="1533728"/>
            <a:ext cx="63670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5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7AEE4-A5B3-924B-A74D-A9CF6FDC6C24}"/>
              </a:ext>
            </a:extLst>
          </p:cNvPr>
          <p:cNvSpPr txBox="1"/>
          <p:nvPr/>
        </p:nvSpPr>
        <p:spPr>
          <a:xfrm>
            <a:off x="1733266" y="153566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Pg. 276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C435A-410C-CC48-893C-DA75B387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029" y="0"/>
            <a:ext cx="5691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73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DC273D-58CE-3346-8994-1C91E837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52" y="381000"/>
            <a:ext cx="6515100" cy="6477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12C6F0-674D-084A-8DA0-25371797941C}"/>
              </a:ext>
            </a:extLst>
          </p:cNvPr>
          <p:cNvCxnSpPr>
            <a:cxnSpLocks/>
          </p:cNvCxnSpPr>
          <p:nvPr/>
        </p:nvCxnSpPr>
        <p:spPr>
          <a:xfrm>
            <a:off x="2893325" y="1523773"/>
            <a:ext cx="134614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0E2C68-5EF1-E24C-9F2B-0E128DE0AC8A}"/>
              </a:ext>
            </a:extLst>
          </p:cNvPr>
          <p:cNvCxnSpPr>
            <a:cxnSpLocks/>
          </p:cNvCxnSpPr>
          <p:nvPr/>
        </p:nvCxnSpPr>
        <p:spPr>
          <a:xfrm>
            <a:off x="4885899" y="1532645"/>
            <a:ext cx="130520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E7693-C022-CF4F-A7A0-5690CD3BA46C}"/>
              </a:ext>
            </a:extLst>
          </p:cNvPr>
          <p:cNvCxnSpPr>
            <a:cxnSpLocks/>
          </p:cNvCxnSpPr>
          <p:nvPr/>
        </p:nvCxnSpPr>
        <p:spPr>
          <a:xfrm>
            <a:off x="6191101" y="2069683"/>
            <a:ext cx="124194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3D16EE-2BCA-5E4A-919B-E41D0E9F5417}"/>
              </a:ext>
            </a:extLst>
          </p:cNvPr>
          <p:cNvCxnSpPr>
            <a:cxnSpLocks/>
          </p:cNvCxnSpPr>
          <p:nvPr/>
        </p:nvCxnSpPr>
        <p:spPr>
          <a:xfrm>
            <a:off x="7574507" y="2902197"/>
            <a:ext cx="128289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46A65C-6EAB-EE45-8AB8-CCBDA9A62F1D}"/>
              </a:ext>
            </a:extLst>
          </p:cNvPr>
          <p:cNvCxnSpPr>
            <a:cxnSpLocks/>
          </p:cNvCxnSpPr>
          <p:nvPr/>
        </p:nvCxnSpPr>
        <p:spPr>
          <a:xfrm>
            <a:off x="5540991" y="3163779"/>
            <a:ext cx="62779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8C8D1E-CCAA-584A-8129-219F88649D33}"/>
              </a:ext>
            </a:extLst>
          </p:cNvPr>
          <p:cNvCxnSpPr>
            <a:cxnSpLocks/>
          </p:cNvCxnSpPr>
          <p:nvPr/>
        </p:nvCxnSpPr>
        <p:spPr>
          <a:xfrm>
            <a:off x="6403074" y="3163779"/>
            <a:ext cx="205853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A25309-40E4-F94E-90FA-5D14348D9066}"/>
              </a:ext>
            </a:extLst>
          </p:cNvPr>
          <p:cNvCxnSpPr>
            <a:cxnSpLocks/>
          </p:cNvCxnSpPr>
          <p:nvPr/>
        </p:nvCxnSpPr>
        <p:spPr>
          <a:xfrm>
            <a:off x="7615451" y="3504973"/>
            <a:ext cx="128289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4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0B5F2-5620-2449-B128-E356E9BCE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234" y="708356"/>
            <a:ext cx="6580406" cy="567879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7E03B9-785D-6A4A-833F-0477A2B2DF42}"/>
              </a:ext>
            </a:extLst>
          </p:cNvPr>
          <p:cNvCxnSpPr>
            <a:cxnSpLocks/>
          </p:cNvCxnSpPr>
          <p:nvPr/>
        </p:nvCxnSpPr>
        <p:spPr>
          <a:xfrm>
            <a:off x="4294062" y="1100692"/>
            <a:ext cx="3648935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A1DC9D-ADDB-D348-B2D6-248364B529E9}"/>
              </a:ext>
            </a:extLst>
          </p:cNvPr>
          <p:cNvCxnSpPr>
            <a:cxnSpLocks/>
          </p:cNvCxnSpPr>
          <p:nvPr/>
        </p:nvCxnSpPr>
        <p:spPr>
          <a:xfrm>
            <a:off x="2472234" y="1373648"/>
            <a:ext cx="331441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2E803F-1CCC-E345-A4B0-2E658B97C6DC}"/>
              </a:ext>
            </a:extLst>
          </p:cNvPr>
          <p:cNvCxnSpPr>
            <a:cxnSpLocks/>
          </p:cNvCxnSpPr>
          <p:nvPr/>
        </p:nvCxnSpPr>
        <p:spPr>
          <a:xfrm>
            <a:off x="2556394" y="1689824"/>
            <a:ext cx="331441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2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05ACE-3F12-AC4A-9099-01163572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720" y="235898"/>
            <a:ext cx="6946900" cy="64135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C2F2B5-15B1-D543-B079-6DE76258F557}"/>
              </a:ext>
            </a:extLst>
          </p:cNvPr>
          <p:cNvCxnSpPr>
            <a:cxnSpLocks/>
          </p:cNvCxnSpPr>
          <p:nvPr/>
        </p:nvCxnSpPr>
        <p:spPr>
          <a:xfrm>
            <a:off x="3357349" y="6286842"/>
            <a:ext cx="84635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AFC1B3-2D14-AB4C-9BCD-8997DA86CCB5}"/>
              </a:ext>
            </a:extLst>
          </p:cNvPr>
          <p:cNvCxnSpPr>
            <a:cxnSpLocks/>
          </p:cNvCxnSpPr>
          <p:nvPr/>
        </p:nvCxnSpPr>
        <p:spPr>
          <a:xfrm>
            <a:off x="5051947" y="6297988"/>
            <a:ext cx="132155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45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3942D-29AE-C64A-9795-C51E31AA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201" y="723332"/>
            <a:ext cx="4971513" cy="66462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B53239-05F5-0249-963E-48CBF4F9043B}"/>
              </a:ext>
            </a:extLst>
          </p:cNvPr>
          <p:cNvCxnSpPr>
            <a:cxnSpLocks/>
          </p:cNvCxnSpPr>
          <p:nvPr/>
        </p:nvCxnSpPr>
        <p:spPr>
          <a:xfrm>
            <a:off x="6305265" y="1032454"/>
            <a:ext cx="154219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3D46A3-7E52-A54F-A0DE-47E80AF02F13}"/>
              </a:ext>
            </a:extLst>
          </p:cNvPr>
          <p:cNvCxnSpPr>
            <a:cxnSpLocks/>
          </p:cNvCxnSpPr>
          <p:nvPr/>
        </p:nvCxnSpPr>
        <p:spPr>
          <a:xfrm>
            <a:off x="3780525" y="1280388"/>
            <a:ext cx="141927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822DAE-DEA9-0449-81DD-77DE6D22C2DB}"/>
              </a:ext>
            </a:extLst>
          </p:cNvPr>
          <p:cNvCxnSpPr>
            <a:cxnSpLocks/>
          </p:cNvCxnSpPr>
          <p:nvPr/>
        </p:nvCxnSpPr>
        <p:spPr>
          <a:xfrm>
            <a:off x="4954137" y="1946854"/>
            <a:ext cx="9416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585DE7-F6B6-FD45-83C9-61ECA535DECB}"/>
              </a:ext>
            </a:extLst>
          </p:cNvPr>
          <p:cNvCxnSpPr>
            <a:cxnSpLocks/>
          </p:cNvCxnSpPr>
          <p:nvPr/>
        </p:nvCxnSpPr>
        <p:spPr>
          <a:xfrm>
            <a:off x="4203510" y="2192514"/>
            <a:ext cx="132383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E9C83B-3723-284E-8028-405080167601}"/>
              </a:ext>
            </a:extLst>
          </p:cNvPr>
          <p:cNvCxnSpPr>
            <a:cxnSpLocks/>
          </p:cNvCxnSpPr>
          <p:nvPr/>
        </p:nvCxnSpPr>
        <p:spPr>
          <a:xfrm>
            <a:off x="4189864" y="2438173"/>
            <a:ext cx="51890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9A91D84-692D-1549-A25F-DF6245B5AD78}"/>
              </a:ext>
            </a:extLst>
          </p:cNvPr>
          <p:cNvSpPr txBox="1"/>
          <p:nvPr/>
        </p:nvSpPr>
        <p:spPr>
          <a:xfrm>
            <a:off x="8190593" y="3123121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/>
              <a:t>Está</a:t>
            </a:r>
            <a:r>
              <a:rPr lang="en-US" sz="2400" b="1" i="1" dirty="0"/>
              <a:t> </a:t>
            </a:r>
            <a:r>
              <a:rPr lang="en-US" sz="2400" b="1" i="1" dirty="0" err="1"/>
              <a:t>en</a:t>
            </a:r>
            <a:r>
              <a:rPr lang="en-US" sz="2400" b="1" i="1" dirty="0"/>
              <a:t> las</a:t>
            </a:r>
          </a:p>
          <a:p>
            <a:pPr algn="ctr"/>
            <a:r>
              <a:rPr lang="en-US" sz="2400" b="1" i="1" dirty="0" err="1"/>
              <a:t>montañas</a:t>
            </a:r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 err="1"/>
              <a:t>andinas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42337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7AEE4-A5B3-924B-A74D-A9CF6FDC6C24}"/>
              </a:ext>
            </a:extLst>
          </p:cNvPr>
          <p:cNvSpPr txBox="1"/>
          <p:nvPr/>
        </p:nvSpPr>
        <p:spPr>
          <a:xfrm>
            <a:off x="1733266" y="153566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Pg. 277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1F98F-57DE-9E4D-A986-DE18C931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48" y="0"/>
            <a:ext cx="5769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4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19F88-08D3-C844-9272-8FF631CA5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29" y="777921"/>
            <a:ext cx="9529001" cy="5569417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9F108ED4-A54E-034D-B157-D30FAB420AB5}"/>
              </a:ext>
            </a:extLst>
          </p:cNvPr>
          <p:cNvSpPr/>
          <p:nvPr/>
        </p:nvSpPr>
        <p:spPr>
          <a:xfrm rot="20350555">
            <a:off x="7880697" y="522409"/>
            <a:ext cx="2711586" cy="4933152"/>
          </a:xfrm>
          <a:prstGeom prst="donut">
            <a:avLst>
              <a:gd name="adj" fmla="val 49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1D464-7D4B-1C44-8071-E6D43D8D022B}"/>
              </a:ext>
            </a:extLst>
          </p:cNvPr>
          <p:cNvCxnSpPr>
            <a:cxnSpLocks/>
          </p:cNvCxnSpPr>
          <p:nvPr/>
        </p:nvCxnSpPr>
        <p:spPr>
          <a:xfrm>
            <a:off x="2879678" y="3789302"/>
            <a:ext cx="9416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448B8A-C0F9-EA42-9018-FDE324595969}"/>
              </a:ext>
            </a:extLst>
          </p:cNvPr>
          <p:cNvCxnSpPr>
            <a:cxnSpLocks/>
          </p:cNvCxnSpPr>
          <p:nvPr/>
        </p:nvCxnSpPr>
        <p:spPr>
          <a:xfrm>
            <a:off x="4694829" y="3798174"/>
            <a:ext cx="9416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F8760F-16B8-2548-ABE3-78BAD2C4A56A}"/>
              </a:ext>
            </a:extLst>
          </p:cNvPr>
          <p:cNvCxnSpPr>
            <a:cxnSpLocks/>
          </p:cNvCxnSpPr>
          <p:nvPr/>
        </p:nvCxnSpPr>
        <p:spPr>
          <a:xfrm>
            <a:off x="1719617" y="4949361"/>
            <a:ext cx="94169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nut 15">
            <a:extLst>
              <a:ext uri="{FF2B5EF4-FFF2-40B4-BE49-F238E27FC236}">
                <a16:creationId xmlns:a16="http://schemas.microsoft.com/office/drawing/2014/main" id="{E141A3FE-44EE-E44D-9EFD-74875445FCE7}"/>
              </a:ext>
            </a:extLst>
          </p:cNvPr>
          <p:cNvSpPr/>
          <p:nvPr/>
        </p:nvSpPr>
        <p:spPr>
          <a:xfrm rot="4725533">
            <a:off x="3822869" y="3435180"/>
            <a:ext cx="1048872" cy="3784052"/>
          </a:xfrm>
          <a:prstGeom prst="donut">
            <a:avLst>
              <a:gd name="adj" fmla="val 1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58D14C-8BDC-E64B-859F-02D404C0BA9D}"/>
              </a:ext>
            </a:extLst>
          </p:cNvPr>
          <p:cNvCxnSpPr>
            <a:cxnSpLocks/>
          </p:cNvCxnSpPr>
          <p:nvPr/>
        </p:nvCxnSpPr>
        <p:spPr>
          <a:xfrm>
            <a:off x="2879678" y="4942083"/>
            <a:ext cx="109182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74D237-A4AE-344F-B093-E5FB51F3BBFD}"/>
              </a:ext>
            </a:extLst>
          </p:cNvPr>
          <p:cNvCxnSpPr>
            <a:cxnSpLocks/>
          </p:cNvCxnSpPr>
          <p:nvPr/>
        </p:nvCxnSpPr>
        <p:spPr>
          <a:xfrm>
            <a:off x="2852382" y="5149074"/>
            <a:ext cx="150125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5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019B7E-C0E2-A84D-9619-07F6D677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88" y="1477844"/>
            <a:ext cx="10153325" cy="4281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9F253-6508-D841-BAAB-6940E8A39FA0}"/>
              </a:ext>
            </a:extLst>
          </p:cNvPr>
          <p:cNvSpPr txBox="1"/>
          <p:nvPr/>
        </p:nvSpPr>
        <p:spPr>
          <a:xfrm>
            <a:off x="2033516" y="2826021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Charles Darwin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7CC8D-8B36-414E-9FEF-C5EDCBDB612A}"/>
              </a:ext>
            </a:extLst>
          </p:cNvPr>
          <p:cNvSpPr txBox="1"/>
          <p:nvPr/>
        </p:nvSpPr>
        <p:spPr>
          <a:xfrm>
            <a:off x="2047371" y="3449323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El </a:t>
            </a:r>
            <a:r>
              <a:rPr lang="en-US" sz="1600" b="1" dirty="0" err="1">
                <a:solidFill>
                  <a:schemeClr val="bg1"/>
                </a:solidFill>
              </a:rPr>
              <a:t>galápago</a:t>
            </a:r>
            <a:r>
              <a:rPr lang="en-US" sz="1600" b="1" dirty="0">
                <a:solidFill>
                  <a:schemeClr val="bg1"/>
                </a:solidFill>
              </a:rPr>
              <a:t>, el booby con </a:t>
            </a:r>
            <a:r>
              <a:rPr lang="en-US" sz="1600" b="1" dirty="0" err="1">
                <a:solidFill>
                  <a:schemeClr val="bg1"/>
                </a:solidFill>
              </a:rPr>
              <a:t>patas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azules</a:t>
            </a:r>
            <a:r>
              <a:rPr lang="en-US" sz="1600" b="1" dirty="0">
                <a:solidFill>
                  <a:schemeClr val="bg1"/>
                </a:solidFill>
              </a:rPr>
              <a:t>, la iguana marina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57B46-A5DD-6449-A2F8-74DA95835610}"/>
              </a:ext>
            </a:extLst>
          </p:cNvPr>
          <p:cNvSpPr txBox="1"/>
          <p:nvPr/>
        </p:nvSpPr>
        <p:spPr>
          <a:xfrm>
            <a:off x="2047370" y="4086273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inca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833C1-127A-CB45-B64B-035E136A8747}"/>
              </a:ext>
            </a:extLst>
          </p:cNvPr>
          <p:cNvSpPr txBox="1"/>
          <p:nvPr/>
        </p:nvSpPr>
        <p:spPr>
          <a:xfrm>
            <a:off x="2033514" y="4723223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Inti </a:t>
            </a:r>
            <a:r>
              <a:rPr lang="en-US" sz="1600" b="1" dirty="0" err="1">
                <a:solidFill>
                  <a:schemeClr val="bg1"/>
                </a:solidFill>
              </a:rPr>
              <a:t>Tayta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7F0C86-9C7A-B741-9F30-AEA3440712C6}"/>
              </a:ext>
            </a:extLst>
          </p:cNvPr>
          <p:cNvSpPr txBox="1"/>
          <p:nvPr/>
        </p:nvSpPr>
        <p:spPr>
          <a:xfrm>
            <a:off x="2019659" y="5372649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Perú</a:t>
            </a:r>
          </a:p>
        </p:txBody>
      </p:sp>
    </p:spTree>
    <p:extLst>
      <p:ext uri="{BB962C8B-B14F-4D97-AF65-F5344CB8AC3E}">
        <p14:creationId xmlns:p14="http://schemas.microsoft.com/office/powerpoint/2010/main" val="184103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F79E3-59B4-564C-BD63-56F02D87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6" y="1502297"/>
            <a:ext cx="10108568" cy="4352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E5C5C-AFB2-2F43-9C9C-5708C3F99E4D}"/>
              </a:ext>
            </a:extLst>
          </p:cNvPr>
          <p:cNvSpPr txBox="1"/>
          <p:nvPr/>
        </p:nvSpPr>
        <p:spPr>
          <a:xfrm>
            <a:off x="2183642" y="2935203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Quito, Ecuador       y        Lima, Perú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6BDF2-95BF-A844-9C02-F3B2A5448136}"/>
              </a:ext>
            </a:extLst>
          </p:cNvPr>
          <p:cNvSpPr txBox="1"/>
          <p:nvPr/>
        </p:nvSpPr>
        <p:spPr>
          <a:xfrm>
            <a:off x="2183641" y="3637650"/>
            <a:ext cx="7642747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Perú:  Bolivia, Chile, Colombia, Ecuador, </a:t>
            </a:r>
            <a:r>
              <a:rPr lang="en-US" sz="1600" b="1" dirty="0" err="1">
                <a:solidFill>
                  <a:schemeClr val="bg1"/>
                </a:solidFill>
              </a:rPr>
              <a:t>Brasil</a:t>
            </a:r>
            <a:r>
              <a:rPr lang="en-US" sz="1600" b="1" dirty="0">
                <a:solidFill>
                  <a:schemeClr val="bg1"/>
                </a:solidFill>
              </a:rPr>
              <a:t>       Ecuador:  Perú, Colombia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37D92-C925-EC48-BE54-CB886A6A84BD}"/>
              </a:ext>
            </a:extLst>
          </p:cNvPr>
          <p:cNvSpPr txBox="1"/>
          <p:nvPr/>
        </p:nvSpPr>
        <p:spPr>
          <a:xfrm>
            <a:off x="2183642" y="4286440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los</a:t>
            </a:r>
            <a:r>
              <a:rPr lang="en-US" sz="1600" b="1" dirty="0">
                <a:solidFill>
                  <a:schemeClr val="bg1"/>
                </a:solidFill>
              </a:rPr>
              <a:t> restaurants y </a:t>
            </a:r>
            <a:r>
              <a:rPr lang="en-US" sz="1600" b="1" dirty="0" err="1">
                <a:solidFill>
                  <a:schemeClr val="bg1"/>
                </a:solidFill>
              </a:rPr>
              <a:t>los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almacenes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grandes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D4999-F8A8-784B-B4E3-B210BB7C0B46}"/>
              </a:ext>
            </a:extLst>
          </p:cNvPr>
          <p:cNvSpPr txBox="1"/>
          <p:nvPr/>
        </p:nvSpPr>
        <p:spPr>
          <a:xfrm>
            <a:off x="2183642" y="4942333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Entre el 2% y el 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C7C11-C4BF-BA4B-ABD9-7EDF5211F11D}"/>
              </a:ext>
            </a:extLst>
          </p:cNvPr>
          <p:cNvSpPr txBox="1"/>
          <p:nvPr/>
        </p:nvSpPr>
        <p:spPr>
          <a:xfrm>
            <a:off x="2183641" y="5671456"/>
            <a:ext cx="7192371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Entre Perú y Bolivia</a:t>
            </a:r>
          </a:p>
        </p:txBody>
      </p:sp>
    </p:spTree>
    <p:extLst>
      <p:ext uri="{BB962C8B-B14F-4D97-AF65-F5344CB8AC3E}">
        <p14:creationId xmlns:p14="http://schemas.microsoft.com/office/powerpoint/2010/main" val="40355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7302" y="1711992"/>
            <a:ext cx="8274955" cy="3135087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Unas</a:t>
            </a:r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vistas 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de </a:t>
            </a:r>
          </a:p>
          <a:p>
            <a:pPr algn="ctr"/>
            <a:r>
              <a:rPr lang="en-US" sz="5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Perú y Ecuador</a:t>
            </a:r>
          </a:p>
        </p:txBody>
      </p:sp>
    </p:spTree>
    <p:extLst>
      <p:ext uri="{BB962C8B-B14F-4D97-AF65-F5344CB8AC3E}">
        <p14:creationId xmlns:p14="http://schemas.microsoft.com/office/powerpoint/2010/main" val="104213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9FA51-8171-6A4A-87BB-55825069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075" y="210118"/>
            <a:ext cx="5281494" cy="6416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8C3CC9-7BCF-C043-A053-9203F570A38A}"/>
              </a:ext>
            </a:extLst>
          </p:cNvPr>
          <p:cNvSpPr txBox="1"/>
          <p:nvPr/>
        </p:nvSpPr>
        <p:spPr>
          <a:xfrm>
            <a:off x="1296649" y="3089120"/>
            <a:ext cx="19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(pg. 178)</a:t>
            </a:r>
          </a:p>
        </p:txBody>
      </p:sp>
    </p:spTree>
    <p:extLst>
      <p:ext uri="{BB962C8B-B14F-4D97-AF65-F5344CB8AC3E}">
        <p14:creationId xmlns:p14="http://schemas.microsoft.com/office/powerpoint/2010/main" val="3019157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5C481E-993F-0B43-A1DE-1C53031AC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1" y="4370484"/>
            <a:ext cx="4386008" cy="228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2506" y="584295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Perú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802004-C968-3443-BAD1-E4A619908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33" y="538851"/>
            <a:ext cx="2228484" cy="3168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1A8C0B-4CBC-3B46-BFCF-243FDC840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712" y="4521405"/>
            <a:ext cx="2815004" cy="1982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9A1E56-4A9B-7242-AD7A-9D4CBE57E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135" y="3921364"/>
            <a:ext cx="3604797" cy="27378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D0DA75-BEAC-6440-884E-E8C7C05D2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39" y="1621023"/>
            <a:ext cx="3868996" cy="25663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85B04B-AC9A-DD4C-835C-2E10C819B74F}"/>
              </a:ext>
            </a:extLst>
          </p:cNvPr>
          <p:cNvSpPr txBox="1"/>
          <p:nvPr/>
        </p:nvSpPr>
        <p:spPr>
          <a:xfrm>
            <a:off x="8389228" y="4147872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Machu Picchu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15C226-A17A-4A48-9F01-2E0BA7471F6A}"/>
              </a:ext>
            </a:extLst>
          </p:cNvPr>
          <p:cNvSpPr txBox="1"/>
          <p:nvPr/>
        </p:nvSpPr>
        <p:spPr>
          <a:xfrm>
            <a:off x="6441030" y="4706071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Nazca lines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53CD8-3E96-FA45-AFEA-73A92D9A3ACE}"/>
              </a:ext>
            </a:extLst>
          </p:cNvPr>
          <p:cNvSpPr txBox="1"/>
          <p:nvPr/>
        </p:nvSpPr>
        <p:spPr>
          <a:xfrm>
            <a:off x="5422369" y="1599663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el Camino Inca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C95FF-1B68-E748-A515-3ABD08692B3C}"/>
              </a:ext>
            </a:extLst>
          </p:cNvPr>
          <p:cNvSpPr txBox="1"/>
          <p:nvPr/>
        </p:nvSpPr>
        <p:spPr>
          <a:xfrm>
            <a:off x="1500985" y="372860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Una llama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5C7A01-B9F6-9E45-BA99-FDFA1466BDCA}"/>
              </a:ext>
            </a:extLst>
          </p:cNvPr>
          <p:cNvSpPr txBox="1"/>
          <p:nvPr/>
        </p:nvSpPr>
        <p:spPr>
          <a:xfrm>
            <a:off x="552582" y="4599728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El Lago Titicaca (entre Bolivia y Perú)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523EA9-C39E-FA4B-9F2D-D2C660C3D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739" y="1101750"/>
            <a:ext cx="1875730" cy="25106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43AAC6-9E45-6345-B47A-4929646C6FEB}"/>
              </a:ext>
            </a:extLst>
          </p:cNvPr>
          <p:cNvSpPr txBox="1"/>
          <p:nvPr/>
        </p:nvSpPr>
        <p:spPr>
          <a:xfrm>
            <a:off x="9690508" y="538851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Arte</a:t>
            </a:r>
            <a:r>
              <a:rPr lang="en-US" b="1" i="1" dirty="0"/>
              <a:t> Inca</a:t>
            </a:r>
          </a:p>
        </p:txBody>
      </p:sp>
    </p:spTree>
    <p:extLst>
      <p:ext uri="{BB962C8B-B14F-4D97-AF65-F5344CB8AC3E}">
        <p14:creationId xmlns:p14="http://schemas.microsoft.com/office/powerpoint/2010/main" val="4411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  <p:bldP spid="22" grpId="0"/>
      <p:bldP spid="23" grpId="0"/>
      <p:bldP spid="24" grpId="0"/>
      <p:bldP spid="2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6062" y="1378246"/>
            <a:ext cx="4194629" cy="796471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Ecuador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06CC2-C1FB-EA40-918C-7AA569907134}"/>
              </a:ext>
            </a:extLst>
          </p:cNvPr>
          <p:cNvSpPr txBox="1"/>
          <p:nvPr/>
        </p:nvSpPr>
        <p:spPr>
          <a:xfrm>
            <a:off x="7469909" y="2818201"/>
            <a:ext cx="7121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Mercado de Otavalo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2821F-DA9B-B544-BA6A-678EDA984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08" y="3543966"/>
            <a:ext cx="4482979" cy="3003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56285-FDA8-BA4C-8469-BF5844FA9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36" y="337382"/>
            <a:ext cx="3540509" cy="2374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51170C-DE8D-1148-A5D7-7EB31A99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18" y="320433"/>
            <a:ext cx="3609862" cy="2408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7F4A9-F73D-654A-BAC8-A8C1186B0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81" y="3014495"/>
            <a:ext cx="5085936" cy="3588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2EBBD2-1B13-4742-8558-433A803363D6}"/>
              </a:ext>
            </a:extLst>
          </p:cNvPr>
          <p:cNvSpPr txBox="1"/>
          <p:nvPr/>
        </p:nvSpPr>
        <p:spPr>
          <a:xfrm>
            <a:off x="7484666" y="3506437"/>
            <a:ext cx="387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El </a:t>
            </a:r>
            <a:r>
              <a:rPr lang="en-US" sz="2800" b="1" i="1" dirty="0" err="1"/>
              <a:t>volcán</a:t>
            </a:r>
            <a:r>
              <a:rPr lang="en-US" sz="2800" b="1" i="1" dirty="0"/>
              <a:t> Cotopaxi</a:t>
            </a:r>
          </a:p>
        </p:txBody>
      </p:sp>
    </p:spTree>
    <p:extLst>
      <p:ext uri="{BB962C8B-B14F-4D97-AF65-F5344CB8AC3E}">
        <p14:creationId xmlns:p14="http://schemas.microsoft.com/office/powerpoint/2010/main" val="17248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6FB7347-39A2-E74E-AE01-73B9825E3CD6}"/>
              </a:ext>
            </a:extLst>
          </p:cNvPr>
          <p:cNvSpPr/>
          <p:nvPr/>
        </p:nvSpPr>
        <p:spPr>
          <a:xfrm>
            <a:off x="3972717" y="1906322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Caracas, Venezuela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5E9B82-7A15-4441-A404-B252772EFA5F}"/>
              </a:ext>
            </a:extLst>
          </p:cNvPr>
          <p:cNvSpPr/>
          <p:nvPr/>
        </p:nvSpPr>
        <p:spPr>
          <a:xfrm>
            <a:off x="3988530" y="2703447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Bogotá, Colombia</a:t>
            </a:r>
          </a:p>
        </p:txBody>
      </p:sp>
      <p:sp>
        <p:nvSpPr>
          <p:cNvPr id="7" name="Action Button: Sound 6">
            <a:hlinkClick r:id="rId2" highlightClick="1"/>
            <a:extLst>
              <a:ext uri="{FF2B5EF4-FFF2-40B4-BE49-F238E27FC236}">
                <a16:creationId xmlns:a16="http://schemas.microsoft.com/office/drawing/2014/main" id="{61F0BCCF-9268-B04B-9D2B-5A7A6673D99E}"/>
              </a:ext>
            </a:extLst>
          </p:cNvPr>
          <p:cNvSpPr/>
          <p:nvPr/>
        </p:nvSpPr>
        <p:spPr>
          <a:xfrm>
            <a:off x="7763033" y="5253183"/>
            <a:ext cx="951315" cy="858076"/>
          </a:xfrm>
          <a:prstGeom prst="actionButtonSound">
            <a:avLst/>
          </a:prstGeom>
          <a:solidFill>
            <a:srgbClr val="0F7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6D4E0-113E-F846-A160-32C4EB135E9F}"/>
              </a:ext>
            </a:extLst>
          </p:cNvPr>
          <p:cNvSpPr txBox="1"/>
          <p:nvPr/>
        </p:nvSpPr>
        <p:spPr>
          <a:xfrm>
            <a:off x="3654799" y="5436298"/>
            <a:ext cx="471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¡</a:t>
            </a:r>
            <a:r>
              <a:rPr lang="en-US" sz="2800" b="1" i="1" dirty="0" err="1"/>
              <a:t>Ahora</a:t>
            </a:r>
            <a:r>
              <a:rPr lang="en-US" sz="2800" b="1" i="1" dirty="0"/>
              <a:t> </a:t>
            </a:r>
            <a:r>
              <a:rPr lang="en-US" sz="2800" b="1" i="1" dirty="0" err="1"/>
              <a:t>cantemos</a:t>
            </a:r>
            <a:r>
              <a:rPr lang="en-US" sz="2800" b="1" i="1" dirty="0"/>
              <a:t>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52A6AE-498D-1343-9992-4E805F64ACA0}"/>
              </a:ext>
            </a:extLst>
          </p:cNvPr>
          <p:cNvSpPr txBox="1"/>
          <p:nvPr/>
        </p:nvSpPr>
        <p:spPr>
          <a:xfrm>
            <a:off x="993456" y="652008"/>
            <a:ext cx="1069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Los </a:t>
            </a:r>
            <a:r>
              <a:rPr lang="en-US" sz="3600" b="1" i="1" u="sng" dirty="0" err="1"/>
              <a:t>países</a:t>
            </a:r>
            <a:r>
              <a:rPr lang="en-US" sz="3600" b="1" i="1" dirty="0"/>
              <a:t> y </a:t>
            </a:r>
            <a:r>
              <a:rPr lang="en-US" sz="3600" b="1" i="1" u="sng" dirty="0" err="1"/>
              <a:t>capitales</a:t>
            </a:r>
            <a:r>
              <a:rPr lang="en-US" sz="3600" b="1" i="1" dirty="0"/>
              <a:t> de </a:t>
            </a:r>
            <a:r>
              <a:rPr lang="en-US" sz="3600" b="1" i="1" dirty="0" err="1"/>
              <a:t>Centroamérica</a:t>
            </a:r>
            <a:endParaRPr lang="en-US" sz="3600" b="1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F0F40F-7F88-4545-AA5B-F273B99B1CEC}"/>
              </a:ext>
            </a:extLst>
          </p:cNvPr>
          <p:cNvSpPr/>
          <p:nvPr/>
        </p:nvSpPr>
        <p:spPr>
          <a:xfrm>
            <a:off x="4009293" y="3566335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Quito, Ecuador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550DDB-4AB0-BE46-BBA1-0459B0C1A2D6}"/>
              </a:ext>
            </a:extLst>
          </p:cNvPr>
          <p:cNvSpPr/>
          <p:nvPr/>
        </p:nvSpPr>
        <p:spPr>
          <a:xfrm>
            <a:off x="3988530" y="4363460"/>
            <a:ext cx="4666610" cy="473969"/>
          </a:xfrm>
          <a:prstGeom prst="rect">
            <a:avLst/>
          </a:prstGeom>
          <a:solidFill>
            <a:srgbClr val="0F729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ras Demi ITC" panose="020B0805030504020804" pitchFamily="34" charset="0"/>
              </a:rPr>
              <a:t>Lima, Perú</a:t>
            </a:r>
          </a:p>
        </p:txBody>
      </p:sp>
    </p:spTree>
    <p:extLst>
      <p:ext uri="{BB962C8B-B14F-4D97-AF65-F5344CB8AC3E}">
        <p14:creationId xmlns:p14="http://schemas.microsoft.com/office/powerpoint/2010/main" val="406014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7" grpId="0" animBg="1"/>
      <p:bldP spid="5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C9B8BE-590B-AA42-A82E-4A5DF84C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37" y="2019395"/>
            <a:ext cx="7004525" cy="308820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E983F7-1969-574A-9E2E-A8FE429F5783}"/>
              </a:ext>
            </a:extLst>
          </p:cNvPr>
          <p:cNvCxnSpPr>
            <a:cxnSpLocks/>
          </p:cNvCxnSpPr>
          <p:nvPr/>
        </p:nvCxnSpPr>
        <p:spPr>
          <a:xfrm>
            <a:off x="3288991" y="4024124"/>
            <a:ext cx="265460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9594DC-25EC-EA4B-8C05-0B93C9AFFAB8}"/>
              </a:ext>
            </a:extLst>
          </p:cNvPr>
          <p:cNvCxnSpPr>
            <a:cxnSpLocks/>
          </p:cNvCxnSpPr>
          <p:nvPr/>
        </p:nvCxnSpPr>
        <p:spPr>
          <a:xfrm>
            <a:off x="4632624" y="4437780"/>
            <a:ext cx="265460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2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DD458-0FFB-5344-9643-0CC8B70B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436" y="675780"/>
            <a:ext cx="6755263" cy="55798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5F91E9-D019-A84F-98D4-14474A28A6A6}"/>
              </a:ext>
            </a:extLst>
          </p:cNvPr>
          <p:cNvCxnSpPr>
            <a:cxnSpLocks/>
          </p:cNvCxnSpPr>
          <p:nvPr/>
        </p:nvCxnSpPr>
        <p:spPr>
          <a:xfrm>
            <a:off x="3599234" y="5542682"/>
            <a:ext cx="110339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87AC0E-5B64-D545-B0A2-514505887211}"/>
              </a:ext>
            </a:extLst>
          </p:cNvPr>
          <p:cNvCxnSpPr>
            <a:cxnSpLocks/>
          </p:cNvCxnSpPr>
          <p:nvPr/>
        </p:nvCxnSpPr>
        <p:spPr>
          <a:xfrm>
            <a:off x="3216729" y="5842039"/>
            <a:ext cx="54210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58EE7-937D-0846-8B56-58B597013705}"/>
              </a:ext>
            </a:extLst>
          </p:cNvPr>
          <p:cNvCxnSpPr>
            <a:cxnSpLocks/>
          </p:cNvCxnSpPr>
          <p:nvPr/>
        </p:nvCxnSpPr>
        <p:spPr>
          <a:xfrm>
            <a:off x="6053963" y="6135954"/>
            <a:ext cx="110339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3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2916</TotalTime>
  <Words>528</Words>
  <Application>Microsoft Macintosh PowerPoint</Application>
  <PresentationFormat>Widescreen</PresentationFormat>
  <Paragraphs>137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Apple Chancery</vt:lpstr>
      <vt:lpstr>Arial</vt:lpstr>
      <vt:lpstr>Century Gothic</vt:lpstr>
      <vt:lpstr>Curlz MT</vt:lpstr>
      <vt:lpstr>Eras Bold ITC</vt:lpstr>
      <vt:lpstr>Eras Demi ITC</vt:lpstr>
      <vt:lpstr>Eras Medium ITC</vt:lpstr>
      <vt:lpstr>Wingdings 3</vt:lpstr>
      <vt:lpstr>Wisp</vt:lpstr>
      <vt:lpstr>Nuestro Mundo: Panoramas (Cultura)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Nuestro Mundo: Panoramas Chile (Capítulo 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Nuestro Mundo: Capítulo 7  Las Islas Hispánicas del Caribe:  Cuba  Puerto Rico  La República Dominicana</vt:lpstr>
      <vt:lpstr>¿En dónde están?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Nuestro Mundo: Capítulo 8  El reino inca:  Ecuador Perú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Nuestro Mundo: Panoramas</dc:title>
  <dc:creator>Gisela Diaz</dc:creator>
  <cp:lastModifiedBy>Microsoft Office User</cp:lastModifiedBy>
  <cp:revision>71</cp:revision>
  <dcterms:created xsi:type="dcterms:W3CDTF">2016-04-14T22:19:25Z</dcterms:created>
  <dcterms:modified xsi:type="dcterms:W3CDTF">2018-12-06T06:21:13Z</dcterms:modified>
</cp:coreProperties>
</file>